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78" r:id="rId3"/>
    <p:sldId id="277" r:id="rId4"/>
    <p:sldId id="272" r:id="rId5"/>
    <p:sldId id="275" r:id="rId6"/>
    <p:sldId id="273" r:id="rId7"/>
    <p:sldId id="274" r:id="rId8"/>
    <p:sldId id="269" r:id="rId9"/>
    <p:sldId id="268" r:id="rId10"/>
    <p:sldId id="270" r:id="rId11"/>
    <p:sldId id="271" r:id="rId12"/>
    <p:sldId id="276" r:id="rId13"/>
    <p:sldId id="267"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51" autoAdjust="0"/>
  </p:normalViewPr>
  <p:slideViewPr>
    <p:cSldViewPr>
      <p:cViewPr varScale="1">
        <p:scale>
          <a:sx n="106" d="100"/>
          <a:sy n="106" d="100"/>
        </p:scale>
        <p:origin x="1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8.8087270341207349E-2"/>
                  <c:y val="1.0568550254747568E-2"/>
                </c:manualLayout>
              </c:layout>
              <c:tx>
                <c:rich>
                  <a:bodyPr/>
                  <a:lstStyle/>
                  <a:p>
                    <a:r>
                      <a:rPr lang="en-US"/>
                      <a:t>Management</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3F-4E6D-A632-A632BCC693A1}"/>
                </c:ext>
              </c:extLst>
            </c:dLbl>
            <c:dLbl>
              <c:idx val="1"/>
              <c:layout>
                <c:manualLayout>
                  <c:x val="-4.3621212500044651E-3"/>
                  <c:y val="5.6666221807019053E-3"/>
                </c:manualLayout>
              </c:layout>
              <c:tx>
                <c:rich>
                  <a:bodyPr/>
                  <a:lstStyle/>
                  <a:p>
                    <a:r>
                      <a:rPr lang="en-US"/>
                      <a:t>Financial</a:t>
                    </a:r>
                    <a:r>
                      <a:rPr lang="en-US" baseline="0"/>
                      <a:t> Operations</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3F-4E6D-A632-A632BCC693A1}"/>
                </c:ext>
              </c:extLst>
            </c:dLbl>
            <c:dLbl>
              <c:idx val="2"/>
              <c:layout>
                <c:manualLayout>
                  <c:x val="-4.2466612136430396E-2"/>
                  <c:y val="-1.4672360870145552E-2"/>
                </c:manualLayout>
              </c:layout>
              <c:tx>
                <c:rich>
                  <a:bodyPr/>
                  <a:lstStyle/>
                  <a:p>
                    <a:r>
                      <a:rPr lang="en-US"/>
                      <a:t>Math</a:t>
                    </a:r>
                    <a:r>
                      <a:rPr lang="en-US" baseline="0"/>
                      <a:t> &amp; Comp</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3F-4E6D-A632-A632BCC693A1}"/>
                </c:ext>
              </c:extLst>
            </c:dLbl>
            <c:dLbl>
              <c:idx val="3"/>
              <c:layout>
                <c:manualLayout>
                  <c:x val="-7.6022990464692519E-3"/>
                  <c:y val="-1.1130388362473299E-3"/>
                </c:manualLayout>
              </c:layout>
              <c:tx>
                <c:rich>
                  <a:bodyPr/>
                  <a:lstStyle/>
                  <a:p>
                    <a:r>
                      <a:rPr lang="en-US"/>
                      <a:t>Arch</a:t>
                    </a:r>
                    <a:r>
                      <a:rPr lang="en-US" baseline="0"/>
                      <a:t> &amp; Engr</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3F-4E6D-A632-A632BCC693A1}"/>
                </c:ext>
              </c:extLst>
            </c:dLbl>
            <c:dLbl>
              <c:idx val="4"/>
              <c:layout>
                <c:manualLayout>
                  <c:x val="-3.4195647419072626E-2"/>
                  <c:y val="-2.6927203952447212E-2"/>
                </c:manualLayout>
              </c:layout>
              <c:tx>
                <c:rich>
                  <a:bodyPr/>
                  <a:lstStyle/>
                  <a:p>
                    <a:r>
                      <a:rPr lang="en-US"/>
                      <a:t>Science</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3F-4E6D-A632-A632BCC693A1}"/>
                </c:ext>
              </c:extLst>
            </c:dLbl>
            <c:dLbl>
              <c:idx val="5"/>
              <c:layout>
                <c:manualLayout>
                  <c:x val="-5.3341490757329052E-2"/>
                  <c:y val="-1.6932247875795187E-2"/>
                </c:manualLayout>
              </c:layout>
              <c:tx>
                <c:rich>
                  <a:bodyPr/>
                  <a:lstStyle/>
                  <a:p>
                    <a:r>
                      <a:rPr lang="en-US"/>
                      <a:t>Social</a:t>
                    </a:r>
                    <a:r>
                      <a:rPr lang="en-US" baseline="0"/>
                      <a:t> Services</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3F-4E6D-A632-A632BCC693A1}"/>
                </c:ext>
              </c:extLst>
            </c:dLbl>
            <c:dLbl>
              <c:idx val="6"/>
              <c:layout>
                <c:manualLayout>
                  <c:x val="-2.4200046025832637E-2"/>
                  <c:y val="-2.1452021887094622E-2"/>
                </c:manualLayout>
              </c:layout>
              <c:tx>
                <c:rich>
                  <a:bodyPr/>
                  <a:lstStyle/>
                  <a:p>
                    <a:r>
                      <a:rPr lang="en-US"/>
                      <a:t>Legal</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3F-4E6D-A632-A632BCC693A1}"/>
                </c:ext>
              </c:extLst>
            </c:dLbl>
            <c:dLbl>
              <c:idx val="7"/>
              <c:layout>
                <c:manualLayout>
                  <c:x val="-5.7825054891673458E-2"/>
                  <c:y val="1.4706170203300858E-2"/>
                </c:manualLayout>
              </c:layout>
              <c:tx>
                <c:rich>
                  <a:bodyPr/>
                  <a:lstStyle/>
                  <a:p>
                    <a:r>
                      <a:rPr lang="en-US"/>
                      <a:t>Ed</a:t>
                    </a:r>
                    <a:r>
                      <a:rPr lang="en-US" baseline="0"/>
                      <a:t> &amp; Training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3F-4E6D-A632-A632BCC693A1}"/>
                </c:ext>
              </c:extLst>
            </c:dLbl>
            <c:dLbl>
              <c:idx val="8"/>
              <c:layout>
                <c:manualLayout>
                  <c:x val="-4.4864343705814311E-2"/>
                  <c:y val="-3.3729258418968813E-3"/>
                </c:manualLayout>
              </c:layout>
              <c:tx>
                <c:rich>
                  <a:bodyPr/>
                  <a:lstStyle/>
                  <a:p>
                    <a:r>
                      <a:rPr lang="en-US"/>
                      <a:t>Arts</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3F-4E6D-A632-A632BCC693A1}"/>
                </c:ext>
              </c:extLst>
            </c:dLbl>
            <c:dLbl>
              <c:idx val="9"/>
              <c:layout>
                <c:manualLayout>
                  <c:x val="-1.084247684293404E-2"/>
                  <c:y val="-1.0152586858846034E-2"/>
                </c:manualLayout>
              </c:layout>
              <c:tx>
                <c:rich>
                  <a:bodyPr/>
                  <a:lstStyle/>
                  <a:p>
                    <a:r>
                      <a:rPr lang="en-US"/>
                      <a:t>Healthcare Pract &amp; Tech</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3F-4E6D-A632-A632BCC693A1}"/>
                </c:ext>
              </c:extLst>
            </c:dLbl>
            <c:dLbl>
              <c:idx val="10"/>
              <c:layout>
                <c:manualLayout>
                  <c:x val="-3.7788892466408329E-3"/>
                  <c:y val="5.6666221807019886E-3"/>
                </c:manualLayout>
              </c:layout>
              <c:tx>
                <c:rich>
                  <a:bodyPr/>
                  <a:lstStyle/>
                  <a:p>
                    <a:r>
                      <a:rPr lang="en-US"/>
                      <a:t>HC</a:t>
                    </a:r>
                    <a:r>
                      <a:rPr lang="en-US" baseline="0"/>
                      <a:t> Support</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3F-4E6D-A632-A632BCC693A1}"/>
                </c:ext>
              </c:extLst>
            </c:dLbl>
            <c:dLbl>
              <c:idx val="11"/>
              <c:layout>
                <c:manualLayout>
                  <c:x val="-1.9813687225382206E-2"/>
                  <c:y val="-1.6932247875795187E-2"/>
                </c:manualLayout>
              </c:layout>
              <c:tx>
                <c:rich>
                  <a:bodyPr/>
                  <a:lstStyle/>
                  <a:p>
                    <a:r>
                      <a:rPr lang="en-US"/>
                      <a:t>Protective</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3F-4E6D-A632-A632BCC693A1}"/>
                </c:ext>
              </c:extLst>
            </c:dLbl>
            <c:dLbl>
              <c:idx val="12"/>
              <c:layout>
                <c:manualLayout>
                  <c:x val="-7.4078628654703757E-2"/>
                  <c:y val="-1.9192134881444903E-2"/>
                </c:manualLayout>
              </c:layout>
              <c:tx>
                <c:rich>
                  <a:bodyPr/>
                  <a:lstStyle/>
                  <a:p>
                    <a:r>
                      <a:rPr lang="en-US"/>
                      <a:t>Food</a:t>
                    </a:r>
                    <a:r>
                      <a:rPr lang="en-US" baseline="0"/>
                      <a:t> Prep &amp; Serving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3F-4E6D-A632-A632BCC693A1}"/>
                </c:ext>
              </c:extLst>
            </c:dLbl>
            <c:dLbl>
              <c:idx val="13"/>
              <c:layout>
                <c:manualLayout>
                  <c:x val="-6.3912507035267935E-2"/>
                  <c:y val="-1.9192134881444903E-2"/>
                </c:manualLayout>
              </c:layout>
              <c:tx>
                <c:rich>
                  <a:bodyPr/>
                  <a:lstStyle/>
                  <a:p>
                    <a:r>
                      <a:rPr lang="en-US"/>
                      <a:t>Building</a:t>
                    </a:r>
                    <a:r>
                      <a:rPr lang="en-US" baseline="0"/>
                      <a:t> Maintenance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3F-4E6D-A632-A632BCC693A1}"/>
                </c:ext>
              </c:extLst>
            </c:dLbl>
            <c:dLbl>
              <c:idx val="14"/>
              <c:layout>
                <c:manualLayout>
                  <c:x val="-4.6267716535433122E-2"/>
                  <c:y val="-2.6927203952447121E-2"/>
                </c:manualLayout>
              </c:layout>
              <c:tx>
                <c:rich>
                  <a:bodyPr/>
                  <a:lstStyle/>
                  <a:p>
                    <a:r>
                      <a:rPr lang="en-US"/>
                      <a:t>Personal</a:t>
                    </a:r>
                    <a:r>
                      <a:rPr lang="en-US" baseline="0"/>
                      <a:t> Care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3F-4E6D-A632-A632BCC693A1}"/>
                </c:ext>
              </c:extLst>
            </c:dLbl>
            <c:dLbl>
              <c:idx val="15"/>
              <c:layout>
                <c:manualLayout>
                  <c:x val="-2.876474217114364E-2"/>
                  <c:y val="-1.9192134881444903E-2"/>
                </c:manualLayout>
              </c:layout>
              <c:tx>
                <c:rich>
                  <a:bodyPr/>
                  <a:lstStyle/>
                  <a:p>
                    <a:r>
                      <a:rPr lang="en-US"/>
                      <a:t>Sales</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3F-4E6D-A632-A632BCC693A1}"/>
                </c:ext>
              </c:extLst>
            </c:dLbl>
            <c:dLbl>
              <c:idx val="16"/>
              <c:tx>
                <c:rich>
                  <a:bodyPr/>
                  <a:lstStyle/>
                  <a:p>
                    <a:r>
                      <a:rPr lang="en-US"/>
                      <a:t>Admin</a:t>
                    </a:r>
                    <a:r>
                      <a:rPr lang="en-US" baseline="0"/>
                      <a:t> Support</a:t>
                    </a:r>
                    <a:endParaRPr lang="en-US"/>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3F-4E6D-A632-A632BCC693A1}"/>
                </c:ext>
              </c:extLst>
            </c:dLbl>
            <c:dLbl>
              <c:idx val="17"/>
              <c:layout>
                <c:manualLayout>
                  <c:x val="-1.4999999999999999E-2"/>
                  <c:y val="-2.1452061139416397E-2"/>
                </c:manualLayout>
              </c:layout>
              <c:tx>
                <c:rich>
                  <a:bodyPr/>
                  <a:lstStyle/>
                  <a:p>
                    <a:r>
                      <a:rPr lang="en-US"/>
                      <a:t>Farming</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3F-4E6D-A632-A632BCC693A1}"/>
                </c:ext>
              </c:extLst>
            </c:dLbl>
            <c:dLbl>
              <c:idx val="18"/>
              <c:layout>
                <c:manualLayout>
                  <c:x val="-5.6966754155730583E-2"/>
                  <c:y val="-2.6927203952447121E-2"/>
                </c:manualLayout>
              </c:layout>
              <c:tx>
                <c:rich>
                  <a:bodyPr/>
                  <a:lstStyle/>
                  <a:p>
                    <a:r>
                      <a:rPr lang="en-US"/>
                      <a:t>Construction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03F-4E6D-A632-A632BCC693A1}"/>
                </c:ext>
              </c:extLst>
            </c:dLbl>
            <c:dLbl>
              <c:idx val="19"/>
              <c:layout>
                <c:manualLayout>
                  <c:x val="-2.0563010232328403E-2"/>
                  <c:y val="-1.6932247875795271E-2"/>
                </c:manualLayout>
              </c:layout>
              <c:tx>
                <c:rich>
                  <a:bodyPr/>
                  <a:lstStyle/>
                  <a:p>
                    <a:r>
                      <a:rPr lang="en-US"/>
                      <a:t>Install,</a:t>
                    </a:r>
                    <a:r>
                      <a:rPr lang="en-US" baseline="0"/>
                      <a:t> Maint, &amp; Repair</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03F-4E6D-A632-A632BCC693A1}"/>
                </c:ext>
              </c:extLst>
            </c:dLbl>
            <c:dLbl>
              <c:idx val="20"/>
              <c:layout>
                <c:manualLayout>
                  <c:x val="-4.1599800792848543E-2"/>
                  <c:y val="-2.1452021887094663E-2"/>
                </c:manualLayout>
              </c:layout>
              <c:tx>
                <c:rich>
                  <a:bodyPr/>
                  <a:lstStyle/>
                  <a:p>
                    <a:r>
                      <a:rPr lang="en-US"/>
                      <a:t>Production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03F-4E6D-A632-A632BCC693A1}"/>
                </c:ext>
              </c:extLst>
            </c:dLbl>
            <c:dLbl>
              <c:idx val="21"/>
              <c:layout>
                <c:manualLayout>
                  <c:x val="-9.8481122009787952E-2"/>
                  <c:y val="-2.1452021887094622E-2"/>
                </c:manualLayout>
              </c:layout>
              <c:tx>
                <c:rich>
                  <a:bodyPr/>
                  <a:lstStyle/>
                  <a:p>
                    <a:r>
                      <a:rPr lang="en-US"/>
                      <a:t>Transport</a:t>
                    </a:r>
                    <a:r>
                      <a:rPr lang="en-US" baseline="0"/>
                      <a:t> &amp; Material Moving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03F-4E6D-A632-A632BCC693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'WI 2 Digit'!$L$5:$L$26</c:f>
              <c:numCache>
                <c:formatCode>0.0%</c:formatCode>
                <c:ptCount val="22"/>
                <c:pt idx="0">
                  <c:v>4.6222324079080709E-2</c:v>
                </c:pt>
                <c:pt idx="1">
                  <c:v>4.5663702870811687E-2</c:v>
                </c:pt>
                <c:pt idx="2">
                  <c:v>2.7232783903115031E-2</c:v>
                </c:pt>
                <c:pt idx="3">
                  <c:v>1.8287682760448187E-2</c:v>
                </c:pt>
                <c:pt idx="4">
                  <c:v>6.8717570427452648E-3</c:v>
                </c:pt>
                <c:pt idx="5">
                  <c:v>1.4592188613437704E-2</c:v>
                </c:pt>
                <c:pt idx="6">
                  <c:v>4.8771928568103447E-3</c:v>
                </c:pt>
                <c:pt idx="7">
                  <c:v>5.6424322940352864E-2</c:v>
                </c:pt>
                <c:pt idx="8">
                  <c:v>1.1838472529085903E-2</c:v>
                </c:pt>
                <c:pt idx="9">
                  <c:v>5.7298063804568519E-2</c:v>
                </c:pt>
                <c:pt idx="10">
                  <c:v>2.5496044890227353E-2</c:v>
                </c:pt>
                <c:pt idx="11">
                  <c:v>1.9451476944341992E-2</c:v>
                </c:pt>
                <c:pt idx="12">
                  <c:v>8.7599683447981982E-2</c:v>
                </c:pt>
                <c:pt idx="13">
                  <c:v>2.9270318951224492E-2</c:v>
                </c:pt>
                <c:pt idx="14">
                  <c:v>4.0363963202618355E-2</c:v>
                </c:pt>
                <c:pt idx="15">
                  <c:v>9.5277144156499877E-2</c:v>
                </c:pt>
                <c:pt idx="16">
                  <c:v>0.14670968527424363</c:v>
                </c:pt>
                <c:pt idx="17">
                  <c:v>1.8477470735052406E-3</c:v>
                </c:pt>
                <c:pt idx="18">
                  <c:v>3.6210113192412775E-2</c:v>
                </c:pt>
                <c:pt idx="19">
                  <c:v>3.884207850060338E-2</c:v>
                </c:pt>
                <c:pt idx="20">
                  <c:v>0.11585302532774235</c:v>
                </c:pt>
                <c:pt idx="21">
                  <c:v>7.3770227638142366E-2</c:v>
                </c:pt>
              </c:numCache>
            </c:numRef>
          </c:xVal>
          <c:yVal>
            <c:numRef>
              <c:f>'WI 2 Digit'!$M$5:$M$26</c:f>
              <c:numCache>
                <c:formatCode>0.0%</c:formatCode>
                <c:ptCount val="22"/>
                <c:pt idx="0">
                  <c:v>0.14193183813655616</c:v>
                </c:pt>
                <c:pt idx="1">
                  <c:v>0.51528968005018816</c:v>
                </c:pt>
                <c:pt idx="2">
                  <c:v>0.21778218277449046</c:v>
                </c:pt>
                <c:pt idx="3">
                  <c:v>0.18270099862933228</c:v>
                </c:pt>
                <c:pt idx="4">
                  <c:v>0.23455096404377276</c:v>
                </c:pt>
                <c:pt idx="5">
                  <c:v>6.2815611823759054E-2</c:v>
                </c:pt>
                <c:pt idx="6">
                  <c:v>0.42091042584434651</c:v>
                </c:pt>
                <c:pt idx="7">
                  <c:v>0.1482595980622369</c:v>
                </c:pt>
                <c:pt idx="8">
                  <c:v>0.17593952531974311</c:v>
                </c:pt>
                <c:pt idx="9">
                  <c:v>0.15512621731303086</c:v>
                </c:pt>
                <c:pt idx="10">
                  <c:v>0.48004722222222207</c:v>
                </c:pt>
                <c:pt idx="11">
                  <c:v>0.40286132793323515</c:v>
                </c:pt>
                <c:pt idx="12">
                  <c:v>0.8726272329640683</c:v>
                </c:pt>
                <c:pt idx="13">
                  <c:v>0.73455183100888999</c:v>
                </c:pt>
                <c:pt idx="14">
                  <c:v>0.52674749999999992</c:v>
                </c:pt>
                <c:pt idx="15">
                  <c:v>0.8170263444814917</c:v>
                </c:pt>
                <c:pt idx="16">
                  <c:v>0.78686406778479012</c:v>
                </c:pt>
                <c:pt idx="17">
                  <c:v>0.80038759689922478</c:v>
                </c:pt>
                <c:pt idx="18">
                  <c:v>0.65688488924050614</c:v>
                </c:pt>
                <c:pt idx="19">
                  <c:v>0.60002407731784524</c:v>
                </c:pt>
                <c:pt idx="20">
                  <c:v>0.80049076909037664</c:v>
                </c:pt>
                <c:pt idx="21">
                  <c:v>0.74799118974807055</c:v>
                </c:pt>
              </c:numCache>
            </c:numRef>
          </c:yVal>
          <c:smooth val="0"/>
          <c:extLst>
            <c:ext xmlns:c16="http://schemas.microsoft.com/office/drawing/2014/chart" uri="{C3380CC4-5D6E-409C-BE32-E72D297353CC}">
              <c16:uniqueId val="{00000016-803F-4E6D-A632-A632BCC693A1}"/>
            </c:ext>
          </c:extLst>
        </c:ser>
        <c:dLbls>
          <c:showLegendKey val="0"/>
          <c:showVal val="0"/>
          <c:showCatName val="0"/>
          <c:showSerName val="0"/>
          <c:showPercent val="0"/>
          <c:showBubbleSize val="0"/>
        </c:dLbls>
        <c:axId val="366536784"/>
        <c:axId val="372298392"/>
      </c:scatterChart>
      <c:valAx>
        <c:axId val="366536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a:t>
                </a:r>
                <a:r>
                  <a:rPr lang="en-US" b="1" baseline="0"/>
                  <a:t> of Employment</a:t>
                </a:r>
                <a:endParaRPr lang="en-US"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2298392"/>
        <c:crosses val="autoZero"/>
        <c:crossBetween val="midCat"/>
      </c:valAx>
      <c:valAx>
        <c:axId val="372298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65367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'ALL AREAS'!$A$16:$A$28</c:f>
              <c:strCache>
                <c:ptCount val="13"/>
                <c:pt idx="0">
                  <c:v>US</c:v>
                </c:pt>
                <c:pt idx="1">
                  <c:v>WI</c:v>
                </c:pt>
                <c:pt idx="2">
                  <c:v>Southeast</c:v>
                </c:pt>
                <c:pt idx="3">
                  <c:v>Milwaukee</c:v>
                </c:pt>
                <c:pt idx="4">
                  <c:v>WOW</c:v>
                </c:pt>
                <c:pt idx="5">
                  <c:v>Fox Valley</c:v>
                </c:pt>
                <c:pt idx="6">
                  <c:v>Bay Area</c:v>
                </c:pt>
                <c:pt idx="7">
                  <c:v>North Central</c:v>
                </c:pt>
                <c:pt idx="8">
                  <c:v>Northwest</c:v>
                </c:pt>
                <c:pt idx="9">
                  <c:v>West Central</c:v>
                </c:pt>
                <c:pt idx="10">
                  <c:v>Western</c:v>
                </c:pt>
                <c:pt idx="11">
                  <c:v>South Central</c:v>
                </c:pt>
                <c:pt idx="12">
                  <c:v>Southwest</c:v>
                </c:pt>
              </c:strCache>
            </c:strRef>
          </c:cat>
          <c:val>
            <c:numRef>
              <c:f>'ALL AREAS'!$B$16:$B$28</c:f>
              <c:numCache>
                <c:formatCode>0.0%</c:formatCode>
                <c:ptCount val="13"/>
                <c:pt idx="0">
                  <c:v>0.57226458200334096</c:v>
                </c:pt>
                <c:pt idx="1">
                  <c:v>0.59233429007294269</c:v>
                </c:pt>
                <c:pt idx="2">
                  <c:v>0.62494967463991558</c:v>
                </c:pt>
                <c:pt idx="3">
                  <c:v>0.5639120141171956</c:v>
                </c:pt>
                <c:pt idx="4">
                  <c:v>0.596267334632676</c:v>
                </c:pt>
                <c:pt idx="5">
                  <c:v>0.60617433426689693</c:v>
                </c:pt>
                <c:pt idx="6">
                  <c:v>0.62212309640360219</c:v>
                </c:pt>
                <c:pt idx="7">
                  <c:v>0.61976118800345703</c:v>
                </c:pt>
                <c:pt idx="8">
                  <c:v>0.63172063759709007</c:v>
                </c:pt>
                <c:pt idx="9">
                  <c:v>0.6073705467592293</c:v>
                </c:pt>
                <c:pt idx="10">
                  <c:v>0.61843035332066842</c:v>
                </c:pt>
                <c:pt idx="11">
                  <c:v>0.56909042084591477</c:v>
                </c:pt>
                <c:pt idx="12">
                  <c:v>0.60627411983451618</c:v>
                </c:pt>
              </c:numCache>
            </c:numRef>
          </c:val>
          <c:extLst>
            <c:ext xmlns:c16="http://schemas.microsoft.com/office/drawing/2014/chart" uri="{C3380CC4-5D6E-409C-BE32-E72D297353CC}">
              <c16:uniqueId val="{00000000-3899-4EF2-A598-C9CBA320E9B8}"/>
            </c:ext>
          </c:extLst>
        </c:ser>
        <c:dLbls>
          <c:showLegendKey val="0"/>
          <c:showVal val="0"/>
          <c:showCatName val="0"/>
          <c:showSerName val="0"/>
          <c:showPercent val="0"/>
          <c:showBubbleSize val="0"/>
        </c:dLbls>
        <c:gapWidth val="219"/>
        <c:overlap val="-27"/>
        <c:axId val="512480128"/>
        <c:axId val="512478488"/>
      </c:barChart>
      <c:catAx>
        <c:axId val="51248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2478488"/>
        <c:crosses val="autoZero"/>
        <c:auto val="1"/>
        <c:lblAlgn val="ctr"/>
        <c:lblOffset val="100"/>
        <c:noMultiLvlLbl val="0"/>
      </c:catAx>
      <c:valAx>
        <c:axId val="512478488"/>
        <c:scaling>
          <c:orientation val="minMax"/>
          <c:max val="0.70000000000000007"/>
          <c:min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248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'WI Educ'!$L$4:$L$11</c:f>
              <c:strCache>
                <c:ptCount val="8"/>
                <c:pt idx="0">
                  <c:v>No formal educational credential</c:v>
                </c:pt>
                <c:pt idx="1">
                  <c:v>High school diploma or equivalent</c:v>
                </c:pt>
                <c:pt idx="2">
                  <c:v>Some college, no degree</c:v>
                </c:pt>
                <c:pt idx="3">
                  <c:v>Postsecondary non-degree award</c:v>
                </c:pt>
                <c:pt idx="4">
                  <c:v>Associate's degree</c:v>
                </c:pt>
                <c:pt idx="5">
                  <c:v>Bachelor's degree</c:v>
                </c:pt>
                <c:pt idx="6">
                  <c:v>Master's degree</c:v>
                </c:pt>
                <c:pt idx="7">
                  <c:v>Doctoral or professional degree</c:v>
                </c:pt>
              </c:strCache>
            </c:strRef>
          </c:cat>
          <c:val>
            <c:numRef>
              <c:f>'WI Educ'!$M$4:$M$11</c:f>
              <c:numCache>
                <c:formatCode>0.0%</c:formatCode>
                <c:ptCount val="8"/>
                <c:pt idx="0">
                  <c:v>0.84201023476036552</c:v>
                </c:pt>
                <c:pt idx="1">
                  <c:v>0.70290231608940568</c:v>
                </c:pt>
                <c:pt idx="2">
                  <c:v>0.77958081418782765</c:v>
                </c:pt>
                <c:pt idx="3">
                  <c:v>0.52513458483252506</c:v>
                </c:pt>
                <c:pt idx="4">
                  <c:v>0.40874586569209681</c:v>
                </c:pt>
                <c:pt idx="5">
                  <c:v>0.17018994251080133</c:v>
                </c:pt>
                <c:pt idx="6">
                  <c:v>5.9033604726133171E-2</c:v>
                </c:pt>
                <c:pt idx="7">
                  <c:v>2.3841248318380231E-2</c:v>
                </c:pt>
              </c:numCache>
            </c:numRef>
          </c:val>
          <c:extLst>
            <c:ext xmlns:c16="http://schemas.microsoft.com/office/drawing/2014/chart" uri="{C3380CC4-5D6E-409C-BE32-E72D297353CC}">
              <c16:uniqueId val="{00000000-C921-46C5-8D14-4930CBD3A0AB}"/>
            </c:ext>
          </c:extLst>
        </c:ser>
        <c:dLbls>
          <c:showLegendKey val="0"/>
          <c:showVal val="0"/>
          <c:showCatName val="0"/>
          <c:showSerName val="0"/>
          <c:showPercent val="0"/>
          <c:showBubbleSize val="0"/>
        </c:dLbls>
        <c:gapWidth val="219"/>
        <c:overlap val="-27"/>
        <c:axId val="361336760"/>
        <c:axId val="361337088"/>
      </c:barChart>
      <c:catAx>
        <c:axId val="36133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337088"/>
        <c:crosses val="autoZero"/>
        <c:auto val="1"/>
        <c:lblAlgn val="ctr"/>
        <c:lblOffset val="100"/>
        <c:noMultiLvlLbl val="0"/>
      </c:catAx>
      <c:valAx>
        <c:axId val="36133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336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'WI Wage'!$L$8:$L$12</c:f>
              <c:strCache>
                <c:ptCount val="5"/>
                <c:pt idx="0">
                  <c:v>Bottom Quintile: $11.55</c:v>
                </c:pt>
                <c:pt idx="1">
                  <c:v>Second Quintile: $15.34</c:v>
                </c:pt>
                <c:pt idx="2">
                  <c:v>Third Quintile: $19.13</c:v>
                </c:pt>
                <c:pt idx="3">
                  <c:v>Fourth Quintile: $28.04</c:v>
                </c:pt>
                <c:pt idx="4">
                  <c:v>Top Quintile: $99.35</c:v>
                </c:pt>
              </c:strCache>
            </c:strRef>
          </c:cat>
          <c:val>
            <c:numRef>
              <c:f>'WI Wage'!$M$8:$M$12</c:f>
              <c:numCache>
                <c:formatCode>0.0%</c:formatCode>
                <c:ptCount val="5"/>
                <c:pt idx="0">
                  <c:v>0.82403709060809627</c:v>
                </c:pt>
                <c:pt idx="1">
                  <c:v>0.72905089317992622</c:v>
                </c:pt>
                <c:pt idx="2">
                  <c:v>0.75747047741911933</c:v>
                </c:pt>
                <c:pt idx="3">
                  <c:v>0.52430965022090537</c:v>
                </c:pt>
                <c:pt idx="4">
                  <c:v>0.26972262437387756</c:v>
                </c:pt>
              </c:numCache>
            </c:numRef>
          </c:val>
          <c:extLst>
            <c:ext xmlns:c16="http://schemas.microsoft.com/office/drawing/2014/chart" uri="{C3380CC4-5D6E-409C-BE32-E72D297353CC}">
              <c16:uniqueId val="{00000000-17AB-462B-B38C-E8E7A233D5CA}"/>
            </c:ext>
          </c:extLst>
        </c:ser>
        <c:dLbls>
          <c:showLegendKey val="0"/>
          <c:showVal val="0"/>
          <c:showCatName val="0"/>
          <c:showSerName val="0"/>
          <c:showPercent val="0"/>
          <c:showBubbleSize val="0"/>
        </c:dLbls>
        <c:gapWidth val="219"/>
        <c:overlap val="-27"/>
        <c:axId val="361334792"/>
        <c:axId val="361333808"/>
      </c:barChart>
      <c:catAx>
        <c:axId val="36133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333808"/>
        <c:crosses val="autoZero"/>
        <c:auto val="1"/>
        <c:lblAlgn val="ctr"/>
        <c:lblOffset val="100"/>
        <c:noMultiLvlLbl val="0"/>
      </c:catAx>
      <c:valAx>
        <c:axId val="361333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1334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F6E50-CB2B-4191-A5B4-678BF5D8BB9C}" type="datetimeFigureOut">
              <a:rPr lang="en-US" smtClean="0"/>
              <a:t>01/24/2019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B61EA-F5FC-405E-A9BA-51067C6208E9}" type="slidenum">
              <a:rPr lang="en-US" smtClean="0"/>
              <a:t>‹#›</a:t>
            </a:fld>
            <a:endParaRPr lang="en-US"/>
          </a:p>
        </p:txBody>
      </p:sp>
    </p:spTree>
    <p:extLst>
      <p:ext uri="{BB962C8B-B14F-4D97-AF65-F5344CB8AC3E}">
        <p14:creationId xmlns:p14="http://schemas.microsoft.com/office/powerpoint/2010/main" val="26647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B61EA-F5FC-405E-A9BA-51067C6208E9}" type="slidenum">
              <a:rPr lang="en-US" smtClean="0"/>
              <a:t>1</a:t>
            </a:fld>
            <a:endParaRPr lang="en-US"/>
          </a:p>
        </p:txBody>
      </p:sp>
    </p:spTree>
    <p:extLst>
      <p:ext uri="{BB962C8B-B14F-4D97-AF65-F5344CB8AC3E}">
        <p14:creationId xmlns:p14="http://schemas.microsoft.com/office/powerpoint/2010/main" val="190231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B61EA-F5FC-405E-A9BA-51067C6208E9}" type="slidenum">
              <a:rPr lang="en-US" smtClean="0"/>
              <a:t>4</a:t>
            </a:fld>
            <a:endParaRPr lang="en-US"/>
          </a:p>
        </p:txBody>
      </p:sp>
    </p:spTree>
    <p:extLst>
      <p:ext uri="{BB962C8B-B14F-4D97-AF65-F5344CB8AC3E}">
        <p14:creationId xmlns:p14="http://schemas.microsoft.com/office/powerpoint/2010/main" val="54228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B61EA-F5FC-405E-A9BA-51067C6208E9}" type="slidenum">
              <a:rPr lang="en-US" smtClean="0"/>
              <a:t>8</a:t>
            </a:fld>
            <a:endParaRPr lang="en-US"/>
          </a:p>
        </p:txBody>
      </p:sp>
    </p:spTree>
    <p:extLst>
      <p:ext uri="{BB962C8B-B14F-4D97-AF65-F5344CB8AC3E}">
        <p14:creationId xmlns:p14="http://schemas.microsoft.com/office/powerpoint/2010/main" val="413392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0B61EA-F5FC-405E-A9BA-51067C6208E9}" type="slidenum">
              <a:rPr lang="en-US" smtClean="0"/>
              <a:t>11</a:t>
            </a:fld>
            <a:endParaRPr lang="en-US"/>
          </a:p>
        </p:txBody>
      </p:sp>
    </p:spTree>
    <p:extLst>
      <p:ext uri="{BB962C8B-B14F-4D97-AF65-F5344CB8AC3E}">
        <p14:creationId xmlns:p14="http://schemas.microsoft.com/office/powerpoint/2010/main" val="7808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the last bullet point, I mean that both workers and employers can benefit by setting more adaptive expectations about the acquisition of skills before and during employment. </a:t>
            </a:r>
          </a:p>
          <a:p>
            <a:endParaRPr lang="en-US" dirty="0"/>
          </a:p>
          <a:p>
            <a:r>
              <a:rPr lang="en-US" dirty="0"/>
              <a:t>Given that the nature of skills is expected to evolve at an accelerated rate, workers should be comfortable with the idea that finishing your formal training (through school or otherwise) is not the end of acquiring relevant skills. Being willing to continuously adapt and learn new skills might be one of the most useful traits a job seeker/new employee can possess.</a:t>
            </a:r>
          </a:p>
          <a:p>
            <a:endParaRPr lang="en-US" dirty="0"/>
          </a:p>
          <a:p>
            <a:r>
              <a:rPr lang="en-US" dirty="0"/>
              <a:t>On the employer side, this might mean that job candidates with the right “hard skills” might be in limited supply. Getting employees “up to speed” might require more of a concerted effort from employers and other partners.</a:t>
            </a:r>
          </a:p>
        </p:txBody>
      </p:sp>
      <p:sp>
        <p:nvSpPr>
          <p:cNvPr id="4" name="Slide Number Placeholder 3"/>
          <p:cNvSpPr>
            <a:spLocks noGrp="1"/>
          </p:cNvSpPr>
          <p:nvPr>
            <p:ph type="sldNum" sz="quarter" idx="10"/>
          </p:nvPr>
        </p:nvSpPr>
        <p:spPr/>
        <p:txBody>
          <a:bodyPr/>
          <a:lstStyle/>
          <a:p>
            <a:fld id="{4E0B61EA-F5FC-405E-A9BA-51067C6208E9}" type="slidenum">
              <a:rPr lang="en-US" smtClean="0"/>
              <a:t>12</a:t>
            </a:fld>
            <a:endParaRPr lang="en-US"/>
          </a:p>
        </p:txBody>
      </p:sp>
    </p:spTree>
    <p:extLst>
      <p:ext uri="{BB962C8B-B14F-4D97-AF65-F5344CB8AC3E}">
        <p14:creationId xmlns:p14="http://schemas.microsoft.com/office/powerpoint/2010/main" val="527131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dwd.wisconsin.gov/"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F83C7F-86F6-416A-A485-D22C9BAAE92E}"/>
              </a:ext>
            </a:extLst>
          </p:cNvPr>
          <p:cNvSpPr/>
          <p:nvPr userDrawn="1"/>
        </p:nvSpPr>
        <p:spPr>
          <a:xfrm>
            <a:off x="0" y="0"/>
            <a:ext cx="2971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2" name="Picture 7">
            <a:extLst>
              <a:ext uri="{FF2B5EF4-FFF2-40B4-BE49-F238E27FC236}">
                <a16:creationId xmlns:a16="http://schemas.microsoft.com/office/drawing/2014/main" id="{A3C06490-397E-48F5-9564-89CF72DC7F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2763" y="3406775"/>
            <a:ext cx="1946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62D8D328-20B9-4403-9B67-91CF639A23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3419475"/>
            <a:ext cx="54864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609600"/>
            <a:ext cx="5867400" cy="936625"/>
          </a:xfrm>
        </p:spPr>
        <p:txBody>
          <a:bodyPr/>
          <a:lstStyle>
            <a:lvl1pPr eaLnBrk="1" hangingPunct="1">
              <a:spcBef>
                <a:spcPct val="0"/>
              </a:spcBef>
              <a:defRPr sz="4400">
                <a:latin typeface="Arial" pitchFamily="34" charset="0"/>
                <a:cs typeface="Arial" pitchFamily="34" charset="0"/>
              </a:defRPr>
            </a:lvl1pPr>
          </a:lstStyle>
          <a:p>
            <a:r>
              <a:rPr lang="en-US" altLang="en-US"/>
              <a:t>Click to edit Master title style</a:t>
            </a:r>
            <a:endParaRPr lang="en-US" altLang="en-US" dirty="0"/>
          </a:p>
        </p:txBody>
      </p:sp>
      <p:sp>
        <p:nvSpPr>
          <p:cNvPr id="3" name="Subtitle 2"/>
          <p:cNvSpPr>
            <a:spLocks noGrp="1"/>
          </p:cNvSpPr>
          <p:nvPr>
            <p:ph type="subTitle" idx="1"/>
          </p:nvPr>
        </p:nvSpPr>
        <p:spPr>
          <a:xfrm>
            <a:off x="3124200" y="4497763"/>
            <a:ext cx="5867400" cy="607637"/>
          </a:xfrm>
        </p:spPr>
        <p:txBody>
          <a:bodyPr/>
          <a:lstStyle>
            <a:lvl1pPr marL="0" indent="0" algn="ctr" eaLnBrk="1" hangingPunct="1">
              <a:spcBef>
                <a:spcPct val="0"/>
              </a:spcBef>
              <a:buFontTx/>
              <a:buNone/>
              <a:defRPr sz="32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23" name="Text Placeholder 22"/>
          <p:cNvSpPr>
            <a:spLocks noGrp="1"/>
          </p:cNvSpPr>
          <p:nvPr>
            <p:ph type="body" sz="quarter" idx="10"/>
          </p:nvPr>
        </p:nvSpPr>
        <p:spPr>
          <a:xfrm>
            <a:off x="3124200" y="1981200"/>
            <a:ext cx="5867400" cy="609600"/>
          </a:xfrm>
        </p:spPr>
        <p:txBody>
          <a:bodyPr anchor="ctr" anchorCtr="1"/>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altLang="en-US"/>
              <a:t>Click to edit Master text styles</a:t>
            </a:r>
          </a:p>
        </p:txBody>
      </p:sp>
      <p:sp>
        <p:nvSpPr>
          <p:cNvPr id="27" name="Text Placeholder 26"/>
          <p:cNvSpPr>
            <a:spLocks noGrp="1"/>
          </p:cNvSpPr>
          <p:nvPr>
            <p:ph type="body" sz="quarter" idx="11"/>
          </p:nvPr>
        </p:nvSpPr>
        <p:spPr>
          <a:xfrm>
            <a:off x="3124200" y="5334000"/>
            <a:ext cx="5867400" cy="361950"/>
          </a:xfrm>
        </p:spPr>
        <p:txBody>
          <a:bodyPr anchorCtr="1">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9" name="Text Placeholder 28"/>
          <p:cNvSpPr>
            <a:spLocks noGrp="1"/>
          </p:cNvSpPr>
          <p:nvPr>
            <p:ph type="body" sz="quarter" idx="12"/>
          </p:nvPr>
        </p:nvSpPr>
        <p:spPr>
          <a:xfrm>
            <a:off x="3124200" y="5943600"/>
            <a:ext cx="5867400" cy="381000"/>
          </a:xfrm>
        </p:spPr>
        <p:txBody>
          <a:bodyPr>
            <a:noAutofit/>
          </a:bodyPr>
          <a:lstStyle>
            <a:lvl1pPr marL="0" indent="0" algn="ctr">
              <a:buNone/>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0" y="5638800"/>
            <a:ext cx="2971800" cy="304800"/>
          </a:xfrm>
        </p:spPr>
        <p:txBody>
          <a:bodyPr anchor="ctr" anchorCtr="1"/>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baseline="0">
                <a:solidFill>
                  <a:schemeClr val="bg1"/>
                </a:solidFill>
              </a:defRPr>
            </a:lvl1pPr>
          </a:lstStyle>
          <a:p>
            <a:pPr lvl="0"/>
            <a:r>
              <a:rPr lang="en-US" altLang="en-US"/>
              <a:t>Click to edit Master text styles</a:t>
            </a:r>
          </a:p>
        </p:txBody>
      </p:sp>
      <p:sp>
        <p:nvSpPr>
          <p:cNvPr id="10" name="Text Placeholder 9"/>
          <p:cNvSpPr>
            <a:spLocks noGrp="1"/>
          </p:cNvSpPr>
          <p:nvPr>
            <p:ph type="body" sz="quarter" idx="14"/>
          </p:nvPr>
        </p:nvSpPr>
        <p:spPr>
          <a:xfrm>
            <a:off x="0" y="6019800"/>
            <a:ext cx="2971800" cy="228600"/>
          </a:xfrm>
        </p:spPr>
        <p:txBody>
          <a:bodyPr>
            <a:noAutofit/>
          </a:bodyPr>
          <a:lstStyle>
            <a:lvl1pPr marL="0" indent="0" algn="ctr">
              <a:buNone/>
              <a:defRPr sz="1100">
                <a:solidFill>
                  <a:schemeClr val="bg1"/>
                </a:solidFill>
              </a:defRPr>
            </a:lvl1pPr>
          </a:lstStyle>
          <a:p>
            <a:pPr lvl="0"/>
            <a:r>
              <a:rPr lang="en-US" altLang="en-US"/>
              <a:t>Click to edit Master text styles</a:t>
            </a:r>
          </a:p>
        </p:txBody>
      </p:sp>
      <p:sp>
        <p:nvSpPr>
          <p:cNvPr id="13" name="Text Placeholder 12"/>
          <p:cNvSpPr>
            <a:spLocks noGrp="1"/>
          </p:cNvSpPr>
          <p:nvPr>
            <p:ph type="body" sz="quarter" idx="15"/>
          </p:nvPr>
        </p:nvSpPr>
        <p:spPr>
          <a:xfrm>
            <a:off x="0" y="6400800"/>
            <a:ext cx="2971800" cy="228600"/>
          </a:xfrm>
        </p:spPr>
        <p:txBody>
          <a:bodyPr anchor="ctr" anchorCtr="1"/>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100">
                <a:solidFill>
                  <a:schemeClr val="bg1"/>
                </a:solidFill>
              </a:defRPr>
            </a:lvl1pPr>
          </a:lstStyle>
          <a:p>
            <a:pPr lvl="0"/>
            <a:r>
              <a:rPr lang="en-US" altLang="en-US"/>
              <a:t>Click to edit Master text styles</a:t>
            </a:r>
          </a:p>
        </p:txBody>
      </p:sp>
    </p:spTree>
    <p:extLst>
      <p:ext uri="{BB962C8B-B14F-4D97-AF65-F5344CB8AC3E}">
        <p14:creationId xmlns:p14="http://schemas.microsoft.com/office/powerpoint/2010/main" val="331350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E7E8BA-F5E3-4A5D-B6EB-F97D02DE2764}"/>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a:extLst>
              <a:ext uri="{FF2B5EF4-FFF2-40B4-BE49-F238E27FC236}">
                <a16:creationId xmlns:a16="http://schemas.microsoft.com/office/drawing/2014/main" id="{43D43D25-8E8E-45C3-96C5-3496F8B8E9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07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E6114-AFAA-4BB1-8024-2B66AAEE2B44}"/>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a:extLst>
              <a:ext uri="{FF2B5EF4-FFF2-40B4-BE49-F238E27FC236}">
                <a16:creationId xmlns:a16="http://schemas.microsoft.com/office/drawing/2014/main" id="{FC02F4C3-DEB6-49B3-AF38-B3BA73AEFE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094B0CE-AFBB-4266-BD89-1D6FB9D38ABD}"/>
              </a:ext>
            </a:extLst>
          </p:cNvPr>
          <p:cNvSpPr>
            <a:spLocks noGrp="1"/>
          </p:cNvSpPr>
          <p:nvPr>
            <p:ph type="dt" sz="half" idx="10"/>
          </p:nvPr>
        </p:nvSpPr>
        <p:spPr/>
        <p:txBody>
          <a:bodyPr/>
          <a:lstStyle>
            <a:lvl1pPr>
              <a:defRPr/>
            </a:lvl1pPr>
          </a:lstStyle>
          <a:p>
            <a:pPr>
              <a:defRPr/>
            </a:pPr>
            <a:fld id="{E701466D-772D-466C-8C04-76ACBB021F78}" type="datetimeFigureOut">
              <a:rPr lang="en-US"/>
              <a:pPr>
                <a:defRPr/>
              </a:pPr>
              <a:t>01/24/2019</a:t>
            </a:fld>
            <a:endParaRPr lang="en-US"/>
          </a:p>
        </p:txBody>
      </p:sp>
      <p:sp>
        <p:nvSpPr>
          <p:cNvPr id="7" name="Footer Placeholder 4">
            <a:extLst>
              <a:ext uri="{FF2B5EF4-FFF2-40B4-BE49-F238E27FC236}">
                <a16:creationId xmlns:a16="http://schemas.microsoft.com/office/drawing/2014/main" id="{D6FD6805-5E2E-4CAE-95CD-3ACA4653AD0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BB88D58-351D-44CF-AE35-931464F453C3}"/>
              </a:ext>
            </a:extLst>
          </p:cNvPr>
          <p:cNvSpPr>
            <a:spLocks noGrp="1"/>
          </p:cNvSpPr>
          <p:nvPr>
            <p:ph type="sldNum" sz="quarter" idx="12"/>
          </p:nvPr>
        </p:nvSpPr>
        <p:spPr/>
        <p:txBody>
          <a:bodyPr/>
          <a:lstStyle>
            <a:lvl1pPr>
              <a:defRPr/>
            </a:lvl1pPr>
          </a:lstStyle>
          <a:p>
            <a:fld id="{9658F046-7D4D-4050-AA9F-7AC06F604E1D}" type="slidenum">
              <a:rPr lang="en-US" altLang="en-US"/>
              <a:pPr/>
              <a:t>‹#›</a:t>
            </a:fld>
            <a:endParaRPr lang="en-US" altLang="en-US"/>
          </a:p>
        </p:txBody>
      </p:sp>
    </p:spTree>
    <p:extLst>
      <p:ext uri="{BB962C8B-B14F-4D97-AF65-F5344CB8AC3E}">
        <p14:creationId xmlns:p14="http://schemas.microsoft.com/office/powerpoint/2010/main" val="245381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16517A-75B4-4903-A3F4-D4D3F8D308D8}"/>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a:extLst>
              <a:ext uri="{FF2B5EF4-FFF2-40B4-BE49-F238E27FC236}">
                <a16:creationId xmlns:a16="http://schemas.microsoft.com/office/drawing/2014/main" id="{87E8260C-DA06-49B7-9FDA-18B7A2196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8114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2F77C9-AC14-4C7C-9F56-1CEBDA38E966}"/>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a:extLst>
              <a:ext uri="{FF2B5EF4-FFF2-40B4-BE49-F238E27FC236}">
                <a16:creationId xmlns:a16="http://schemas.microsoft.com/office/drawing/2014/main" id="{520A245F-2F9A-4FA2-BB43-06095A4D8D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1362"/>
            <a:ext cx="4040188"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1362"/>
            <a:ext cx="4041775"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842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FF704C-D6EE-4997-B5A3-1F893B466252}"/>
              </a:ext>
            </a:extLst>
          </p:cNvPr>
          <p:cNvSpPr/>
          <p:nvPr userDrawn="1"/>
        </p:nvSpPr>
        <p:spPr>
          <a:xfrm>
            <a:off x="0" y="0"/>
            <a:ext cx="91440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7">
            <a:extLst>
              <a:ext uri="{FF2B5EF4-FFF2-40B4-BE49-F238E27FC236}">
                <a16:creationId xmlns:a16="http://schemas.microsoft.com/office/drawing/2014/main" id="{12DDE6EF-C1A9-41D4-B139-9609CBFE57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228600"/>
            <a:ext cx="106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52400" y="274638"/>
            <a:ext cx="7239000" cy="755124"/>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794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88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A40C10-B13B-4E91-A907-C57BAD0038AB}"/>
              </a:ext>
            </a:extLst>
          </p:cNvPr>
          <p:cNvSpPr/>
          <p:nvPr userDrawn="1"/>
        </p:nvSpPr>
        <p:spPr>
          <a:xfrm>
            <a:off x="6194425" y="0"/>
            <a:ext cx="2971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0" name="Picture 7">
            <a:extLst>
              <a:ext uri="{FF2B5EF4-FFF2-40B4-BE49-F238E27FC236}">
                <a16:creationId xmlns:a16="http://schemas.microsoft.com/office/drawing/2014/main" id="{C7A9F025-A11D-4CBE-A4D0-B2F38E2482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00800" y="1981200"/>
            <a:ext cx="25717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2EC7F31B-5FB0-4B5A-B812-36E5E86E96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3422650"/>
            <a:ext cx="576103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1958975"/>
            <a:ext cx="5867400" cy="936625"/>
          </a:xfrm>
        </p:spPr>
        <p:txBody>
          <a:bodyPr/>
          <a:lstStyle>
            <a:lvl1pPr eaLnBrk="1" hangingPunct="1">
              <a:spcBef>
                <a:spcPct val="0"/>
              </a:spcBef>
              <a:defRPr sz="4400">
                <a:latin typeface="Arial" pitchFamily="34" charset="0"/>
                <a:cs typeface="Arial" pitchFamily="34" charset="0"/>
              </a:defRPr>
            </a:lvl1pPr>
          </a:lstStyle>
          <a:p>
            <a:r>
              <a:rPr lang="en-US" altLang="en-US"/>
              <a:t>Click to edit Master title style</a:t>
            </a:r>
            <a:endParaRPr lang="en-US" altLang="en-US" dirty="0"/>
          </a:p>
        </p:txBody>
      </p:sp>
      <p:sp>
        <p:nvSpPr>
          <p:cNvPr id="3" name="Subtitle 2"/>
          <p:cNvSpPr>
            <a:spLocks noGrp="1"/>
          </p:cNvSpPr>
          <p:nvPr>
            <p:ph type="subTitle" idx="1"/>
          </p:nvPr>
        </p:nvSpPr>
        <p:spPr>
          <a:xfrm>
            <a:off x="152400" y="3962400"/>
            <a:ext cx="5867400" cy="607637"/>
          </a:xfrm>
        </p:spPr>
        <p:txBody>
          <a:bodyPr/>
          <a:lstStyle>
            <a:lvl1pPr marL="0" indent="0" algn="ctr" eaLnBrk="1" hangingPunct="1">
              <a:spcBef>
                <a:spcPct val="0"/>
              </a:spcBef>
              <a:buFontTx/>
              <a:buNone/>
              <a:defRPr sz="32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27" name="Text Placeholder 26"/>
          <p:cNvSpPr>
            <a:spLocks noGrp="1"/>
          </p:cNvSpPr>
          <p:nvPr>
            <p:ph type="body" sz="quarter" idx="11"/>
          </p:nvPr>
        </p:nvSpPr>
        <p:spPr>
          <a:xfrm>
            <a:off x="152400" y="4724400"/>
            <a:ext cx="5867400" cy="361950"/>
          </a:xfrm>
        </p:spPr>
        <p:txBody>
          <a:bodyPr anchorCtr="1">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9" name="Text Placeholder 28"/>
          <p:cNvSpPr>
            <a:spLocks noGrp="1"/>
          </p:cNvSpPr>
          <p:nvPr>
            <p:ph type="body" sz="quarter" idx="12"/>
          </p:nvPr>
        </p:nvSpPr>
        <p:spPr>
          <a:xfrm>
            <a:off x="152400" y="5657850"/>
            <a:ext cx="5867400" cy="381000"/>
          </a:xfrm>
        </p:spPr>
        <p:txBody>
          <a:bodyPr>
            <a:noAutofit/>
          </a:bodyPr>
          <a:lstStyle>
            <a:lvl1pPr marL="0" indent="0" algn="ctr">
              <a:buNone/>
              <a:defRPr sz="2400">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152400" y="5181600"/>
            <a:ext cx="5867400" cy="400050"/>
          </a:xfrm>
        </p:spPr>
        <p:txBody>
          <a:bodyPr anchor="ctr" anchorCtr="1">
            <a:noAutofit/>
          </a:bodyPr>
          <a:lstStyle>
            <a:lvl1pPr marL="0" indent="0">
              <a:buNone/>
              <a:defRPr sz="2400" baseline="0">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Text Placeholder 20"/>
          <p:cNvSpPr>
            <a:spLocks noGrp="1"/>
          </p:cNvSpPr>
          <p:nvPr>
            <p:ph type="body" sz="quarter" idx="14"/>
          </p:nvPr>
        </p:nvSpPr>
        <p:spPr>
          <a:xfrm>
            <a:off x="152400" y="6096000"/>
            <a:ext cx="5943600" cy="457200"/>
          </a:xfrm>
        </p:spPr>
        <p:txBody>
          <a:bodyPr anchor="ctr" anchorCtr="1"/>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altLang="en-US">
                <a:hlinkClick r:id="rId4"/>
              </a:rPr>
              <a:t>Click to edit Master text styles</a:t>
            </a:r>
          </a:p>
        </p:txBody>
      </p:sp>
    </p:spTree>
    <p:extLst>
      <p:ext uri="{BB962C8B-B14F-4D97-AF65-F5344CB8AC3E}">
        <p14:creationId xmlns:p14="http://schemas.microsoft.com/office/powerpoint/2010/main" val="151945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CC37C9-1A13-4EB5-9613-368F138063A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80A4BD8-9385-4902-BE06-FBB2895B938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F3CA5D-0146-4899-A91E-E272ECBC41B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533BE2-29F3-4BEB-9E03-9DA7BB8ADD49}" type="datetimeFigureOut">
              <a:rPr lang="en-US"/>
              <a:pPr>
                <a:defRPr/>
              </a:pPr>
              <a:t>01/24/2019</a:t>
            </a:fld>
            <a:endParaRPr lang="en-US"/>
          </a:p>
        </p:txBody>
      </p:sp>
      <p:sp>
        <p:nvSpPr>
          <p:cNvPr id="5" name="Footer Placeholder 4">
            <a:extLst>
              <a:ext uri="{FF2B5EF4-FFF2-40B4-BE49-F238E27FC236}">
                <a16:creationId xmlns:a16="http://schemas.microsoft.com/office/drawing/2014/main" id="{8C850B1E-D157-46BB-A418-F20461A361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ED56076-98D2-4E5B-A639-9CE546D45EE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958313A-6C78-42A1-95FF-FC59257E046C}" type="slidenum">
              <a:rPr lang="en-US" altLang="en-US"/>
              <a:pPr/>
              <a:t>‹#›</a:t>
            </a:fld>
            <a:endParaRPr lang="en-US" altLang="en-US"/>
          </a:p>
        </p:txBody>
      </p:sp>
    </p:spTree>
    <p:custDataLst>
      <p:tags r:id="rId10"/>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wd.wisconsin.gov/" TargetMode="Externa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207B2AC-40AB-4676-A407-052B26F691CC}"/>
              </a:ext>
            </a:extLst>
          </p:cNvPr>
          <p:cNvSpPr>
            <a:spLocks noGrp="1"/>
          </p:cNvSpPr>
          <p:nvPr>
            <p:ph type="ctrTitle"/>
          </p:nvPr>
        </p:nvSpPr>
        <p:spPr>
          <a:xfrm>
            <a:off x="3124200" y="892175"/>
            <a:ext cx="5867400" cy="936625"/>
          </a:xfrm>
        </p:spPr>
        <p:txBody>
          <a:bodyPr/>
          <a:lstStyle/>
          <a:p>
            <a:r>
              <a:rPr lang="en-US" altLang="en-US" sz="4000" b="1" dirty="0">
                <a:latin typeface="Calibri" panose="020F0502020204030204" pitchFamily="34" charset="0"/>
                <a:ea typeface="Calibri" panose="020F0502020204030204" pitchFamily="34" charset="0"/>
                <a:cs typeface="Calibri" panose="020F0502020204030204" pitchFamily="34" charset="0"/>
              </a:rPr>
              <a:t>Examining Job Automation in Wisconsin’s Workforce</a:t>
            </a:r>
          </a:p>
        </p:txBody>
      </p:sp>
      <p:sp>
        <p:nvSpPr>
          <p:cNvPr id="3" name="Subtitle 2">
            <a:extLst>
              <a:ext uri="{FF2B5EF4-FFF2-40B4-BE49-F238E27FC236}">
                <a16:creationId xmlns:a16="http://schemas.microsoft.com/office/drawing/2014/main" id="{ECDA5A0B-2A99-48CB-9D9F-C22136DEF53D}"/>
              </a:ext>
            </a:extLst>
          </p:cNvPr>
          <p:cNvSpPr>
            <a:spLocks noGrp="1"/>
          </p:cNvSpPr>
          <p:nvPr>
            <p:ph type="subTitle" idx="1"/>
          </p:nvPr>
        </p:nvSpPr>
        <p:spPr>
          <a:xfrm>
            <a:off x="3124200" y="4497388"/>
            <a:ext cx="5867400" cy="608012"/>
          </a:xfrm>
        </p:spPr>
        <p:txBody>
          <a:bodyPr rtlCol="0">
            <a:normAutofit/>
          </a:bodyPr>
          <a:lstStyle/>
          <a:p>
            <a:pPr fontAlgn="auto">
              <a:spcAft>
                <a:spcPts val="0"/>
              </a:spcAft>
              <a:defRPr/>
            </a:pPr>
            <a:r>
              <a:rPr lang="en-US" sz="2800" b="1" dirty="0">
                <a:solidFill>
                  <a:schemeClr val="tx1">
                    <a:lumMod val="85000"/>
                    <a:lumOff val="15000"/>
                  </a:schemeClr>
                </a:solidFill>
                <a:latin typeface="Calibri" panose="020F0502020204030204" pitchFamily="34" charset="0"/>
                <a:cs typeface="Calibri" panose="020F0502020204030204" pitchFamily="34" charset="0"/>
              </a:rPr>
              <a:t>Ryan Long</a:t>
            </a:r>
          </a:p>
        </p:txBody>
      </p:sp>
      <p:sp>
        <p:nvSpPr>
          <p:cNvPr id="5" name="Text Placeholder 4">
            <a:extLst>
              <a:ext uri="{FF2B5EF4-FFF2-40B4-BE49-F238E27FC236}">
                <a16:creationId xmlns:a16="http://schemas.microsoft.com/office/drawing/2014/main" id="{F9A6DD0F-CD86-40E8-8C33-D033DF4AD631}"/>
              </a:ext>
            </a:extLst>
          </p:cNvPr>
          <p:cNvSpPr>
            <a:spLocks noGrp="1"/>
          </p:cNvSpPr>
          <p:nvPr>
            <p:ph type="body" sz="quarter" idx="11"/>
          </p:nvPr>
        </p:nvSpPr>
        <p:spPr>
          <a:xfrm>
            <a:off x="3124200" y="5105400"/>
            <a:ext cx="5867400" cy="361950"/>
          </a:xfrm>
        </p:spPr>
        <p:txBody>
          <a:bodyPr rtlCol="0"/>
          <a:lstStyle/>
          <a:p>
            <a:pPr>
              <a:defRPr/>
            </a:pPr>
            <a:r>
              <a:rPr lang="en-US" dirty="0">
                <a:solidFill>
                  <a:schemeClr val="tx1">
                    <a:lumMod val="85000"/>
                    <a:lumOff val="15000"/>
                  </a:schemeClr>
                </a:solidFill>
              </a:rPr>
              <a:t>Regional Economist</a:t>
            </a:r>
          </a:p>
        </p:txBody>
      </p:sp>
      <p:sp>
        <p:nvSpPr>
          <p:cNvPr id="6" name="Text Placeholder 5">
            <a:extLst>
              <a:ext uri="{FF2B5EF4-FFF2-40B4-BE49-F238E27FC236}">
                <a16:creationId xmlns:a16="http://schemas.microsoft.com/office/drawing/2014/main" id="{AF4E296D-93BE-4D2F-AC63-FA8FD5087C43}"/>
              </a:ext>
            </a:extLst>
          </p:cNvPr>
          <p:cNvSpPr>
            <a:spLocks noGrp="1"/>
          </p:cNvSpPr>
          <p:nvPr>
            <p:ph type="body" sz="quarter" idx="12"/>
          </p:nvPr>
        </p:nvSpPr>
        <p:spPr>
          <a:xfrm>
            <a:off x="3124200" y="5562600"/>
            <a:ext cx="5867400" cy="381000"/>
          </a:xfrm>
        </p:spPr>
        <p:txBody>
          <a:bodyPr rtlCol="0"/>
          <a:lstStyle/>
          <a:p>
            <a:pPr fontAlgn="auto">
              <a:spcAft>
                <a:spcPts val="0"/>
              </a:spcAft>
              <a:defRPr/>
            </a:pPr>
            <a:r>
              <a:rPr lang="en-US" dirty="0">
                <a:solidFill>
                  <a:schemeClr val="tx1">
                    <a:lumMod val="85000"/>
                    <a:lumOff val="15000"/>
                  </a:schemeClr>
                </a:solidFill>
              </a:rPr>
              <a:t>Department of Workforce Development</a:t>
            </a:r>
          </a:p>
        </p:txBody>
      </p:sp>
      <p:sp>
        <p:nvSpPr>
          <p:cNvPr id="10247" name="Text Placeholder 6">
            <a:extLst>
              <a:ext uri="{FF2B5EF4-FFF2-40B4-BE49-F238E27FC236}">
                <a16:creationId xmlns:a16="http://schemas.microsoft.com/office/drawing/2014/main" id="{B283ABE4-D75B-438B-940D-50A961BE98D8}"/>
              </a:ext>
            </a:extLst>
          </p:cNvPr>
          <p:cNvSpPr>
            <a:spLocks noGrp="1"/>
          </p:cNvSpPr>
          <p:nvPr>
            <p:ph type="body" sz="quarter" idx="13"/>
          </p:nvPr>
        </p:nvSpPr>
        <p:spPr/>
        <p:txBody>
          <a:bodyPr/>
          <a:lstStyle/>
          <a:p>
            <a:pPr fontAlgn="base">
              <a:spcAft>
                <a:spcPct val="0"/>
              </a:spcAft>
            </a:pPr>
            <a:r>
              <a:rPr lang="en-US" altLang="en-US" dirty="0">
                <a:latin typeface="Calibri" panose="020F0502020204030204" pitchFamily="34" charset="0"/>
                <a:ea typeface="Calibri" panose="020F0502020204030204" pitchFamily="34" charset="0"/>
                <a:cs typeface="Calibri" panose="020F0502020204030204" pitchFamily="34" charset="0"/>
              </a:rPr>
              <a:t>WITS Ideas Forum</a:t>
            </a:r>
          </a:p>
        </p:txBody>
      </p:sp>
      <p:sp>
        <p:nvSpPr>
          <p:cNvPr id="10248" name="Text Placeholder 7">
            <a:extLst>
              <a:ext uri="{FF2B5EF4-FFF2-40B4-BE49-F238E27FC236}">
                <a16:creationId xmlns:a16="http://schemas.microsoft.com/office/drawing/2014/main" id="{E97C9F75-053C-4E29-A2EB-855274CF463E}"/>
              </a:ext>
            </a:extLst>
          </p:cNvPr>
          <p:cNvSpPr>
            <a:spLocks noGrp="1"/>
          </p:cNvSpPr>
          <p:nvPr>
            <p:ph type="body" sz="quarter" idx="14"/>
          </p:nvPr>
        </p:nvSpPr>
        <p:spPr>
          <a:xfrm>
            <a:off x="0" y="5867400"/>
            <a:ext cx="2971800" cy="228600"/>
          </a:xfrm>
        </p:spPr>
        <p:txBody>
          <a:bodyPr/>
          <a:lstStyle/>
          <a:p>
            <a:r>
              <a:rPr lang="en-US" altLang="en-US" dirty="0">
                <a:latin typeface="Calibri" panose="020F0502020204030204" pitchFamily="34" charset="0"/>
                <a:ea typeface="Calibri" panose="020F0502020204030204" pitchFamily="34" charset="0"/>
                <a:cs typeface="Calibri" panose="020F0502020204030204" pitchFamily="34" charset="0"/>
              </a:rPr>
              <a:t>January 29, 2019</a:t>
            </a:r>
          </a:p>
        </p:txBody>
      </p:sp>
      <p:sp>
        <p:nvSpPr>
          <p:cNvPr id="10249" name="Text Placeholder 8">
            <a:extLst>
              <a:ext uri="{FF2B5EF4-FFF2-40B4-BE49-F238E27FC236}">
                <a16:creationId xmlns:a16="http://schemas.microsoft.com/office/drawing/2014/main" id="{A946254C-C9ED-48F6-9937-487D66CE3743}"/>
              </a:ext>
            </a:extLst>
          </p:cNvPr>
          <p:cNvSpPr>
            <a:spLocks noGrp="1"/>
          </p:cNvSpPr>
          <p:nvPr>
            <p:ph type="body" sz="quarter" idx="15"/>
          </p:nvPr>
        </p:nvSpPr>
        <p:spPr>
          <a:xfrm>
            <a:off x="0" y="6096000"/>
            <a:ext cx="2971800" cy="228600"/>
          </a:xfrm>
        </p:spPr>
        <p:txBody>
          <a:bodyPr/>
          <a:lstStyle/>
          <a:p>
            <a:pPr fontAlgn="base">
              <a:spcAft>
                <a:spcPct val="0"/>
              </a:spcAft>
            </a:pPr>
            <a:r>
              <a:rPr lang="en-US" altLang="en-US" dirty="0">
                <a:latin typeface="Calibri" panose="020F0502020204030204" pitchFamily="34" charset="0"/>
                <a:ea typeface="Calibri" panose="020F0502020204030204" pitchFamily="34" charset="0"/>
                <a:cs typeface="Calibri" panose="020F0502020204030204" pitchFamily="34" charset="0"/>
              </a:rPr>
              <a:t>Crowne Plaza</a:t>
            </a:r>
          </a:p>
        </p:txBody>
      </p:sp>
      <p:sp>
        <p:nvSpPr>
          <p:cNvPr id="2" name="Text Placeholder 1">
            <a:extLst>
              <a:ext uri="{FF2B5EF4-FFF2-40B4-BE49-F238E27FC236}">
                <a16:creationId xmlns:a16="http://schemas.microsoft.com/office/drawing/2014/main" id="{97506A67-30B5-4FDA-A447-E13B1C99C542}"/>
              </a:ext>
            </a:extLst>
          </p:cNvPr>
          <p:cNvSpPr>
            <a:spLocks noGrp="1"/>
          </p:cNvSpPr>
          <p:nvPr>
            <p:ph type="body" sz="quarter" idx="10"/>
          </p:nvPr>
        </p:nvSpPr>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2071-1FD2-4D75-9F5C-AE0BB8B2AAD5}"/>
              </a:ext>
            </a:extLst>
          </p:cNvPr>
          <p:cNvSpPr>
            <a:spLocks noGrp="1"/>
          </p:cNvSpPr>
          <p:nvPr>
            <p:ph type="title"/>
          </p:nvPr>
        </p:nvSpPr>
        <p:spPr>
          <a:xfrm>
            <a:off x="152400" y="73152"/>
            <a:ext cx="7543800" cy="1005840"/>
          </a:xfrm>
        </p:spPr>
        <p:txBody>
          <a:bodyPr anchor="t" anchorCtr="0">
            <a:noAutofit/>
          </a:bodyPr>
          <a:lstStyle/>
          <a:p>
            <a:r>
              <a:rPr lang="en-US" dirty="0"/>
              <a:t>Propensity for Automation by Typical Educational Requirements</a:t>
            </a:r>
          </a:p>
        </p:txBody>
      </p:sp>
      <p:graphicFrame>
        <p:nvGraphicFramePr>
          <p:cNvPr id="4" name="Content Placeholder 3">
            <a:extLst>
              <a:ext uri="{FF2B5EF4-FFF2-40B4-BE49-F238E27FC236}">
                <a16:creationId xmlns:a16="http://schemas.microsoft.com/office/drawing/2014/main" id="{93EF21FF-2BA6-44B2-B30F-A7D504A0A401}"/>
              </a:ext>
            </a:extLst>
          </p:cNvPr>
          <p:cNvGraphicFramePr>
            <a:graphicFrameLocks noGrp="1"/>
          </p:cNvGraphicFramePr>
          <p:nvPr>
            <p:ph idx="1"/>
            <p:extLst>
              <p:ext uri="{D42A27DB-BD31-4B8C-83A1-F6EECF244321}">
                <p14:modId xmlns:p14="http://schemas.microsoft.com/office/powerpoint/2010/main" val="1030366273"/>
              </p:ext>
            </p:extLst>
          </p:nvPr>
        </p:nvGraphicFramePr>
        <p:xfrm>
          <a:off x="0" y="12192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a:extLst>
              <a:ext uri="{FF2B5EF4-FFF2-40B4-BE49-F238E27FC236}">
                <a16:creationId xmlns:a16="http://schemas.microsoft.com/office/drawing/2014/main" id="{4CE53326-4D2C-4841-A64A-E3BF0A782894}"/>
              </a:ext>
            </a:extLst>
          </p:cNvPr>
          <p:cNvSpPr txBox="1">
            <a:spLocks noChangeArrowheads="1"/>
          </p:cNvSpPr>
          <p:nvPr/>
        </p:nvSpPr>
        <p:spPr bwMode="auto">
          <a:xfrm>
            <a:off x="149225" y="6288088"/>
            <a:ext cx="9223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solidFill>
                  <a:srgbClr val="333333"/>
                </a:solidFill>
                <a:latin typeface="Calibri" panose="020F0502020204030204" pitchFamily="34" charset="0"/>
              </a:rPr>
              <a:t>Source</a:t>
            </a:r>
            <a:r>
              <a:rPr lang="en-US" altLang="en-US" sz="1000" dirty="0">
                <a:solidFill>
                  <a:srgbClr val="333333"/>
                </a:solidFill>
                <a:latin typeface="Calibri" panose="020F0502020204030204" pitchFamily="34" charset="0"/>
              </a:rPr>
              <a:t>: The Future of Employment: How Susceptible are Jobs to </a:t>
            </a:r>
            <a:r>
              <a:rPr lang="en-US" altLang="en-US" sz="1000" dirty="0" err="1">
                <a:solidFill>
                  <a:srgbClr val="333333"/>
                </a:solidFill>
                <a:latin typeface="Calibri" panose="020F0502020204030204" pitchFamily="34" charset="0"/>
              </a:rPr>
              <a:t>Computerisation</a:t>
            </a:r>
            <a:r>
              <a:rPr lang="en-US" altLang="en-US" sz="1000" dirty="0">
                <a:solidFill>
                  <a:srgbClr val="333333"/>
                </a:solidFill>
                <a:latin typeface="Calibri" panose="020F0502020204030204" pitchFamily="34" charset="0"/>
              </a:rPr>
              <a:t>, C.B. Frey and M.A. Osborne, September 17, 2013, </a:t>
            </a:r>
          </a:p>
          <a:p>
            <a:pPr eaLnBrk="1" hangingPunct="1"/>
            <a:r>
              <a:rPr lang="en-US" altLang="en-US" sz="1000" dirty="0">
                <a:solidFill>
                  <a:srgbClr val="333333"/>
                </a:solidFill>
                <a:latin typeface="Calibri" panose="020F0502020204030204" pitchFamily="34" charset="0"/>
              </a:rPr>
              <a:t>Oxford Martin School, University of Oxford;  OES.  </a:t>
            </a:r>
          </a:p>
        </p:txBody>
      </p:sp>
    </p:spTree>
    <p:extLst>
      <p:ext uri="{BB962C8B-B14F-4D97-AF65-F5344CB8AC3E}">
        <p14:creationId xmlns:p14="http://schemas.microsoft.com/office/powerpoint/2010/main" val="320884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BF5C-EB76-40F5-BD67-8A8958E74B9B}"/>
              </a:ext>
            </a:extLst>
          </p:cNvPr>
          <p:cNvSpPr>
            <a:spLocks noGrp="1"/>
          </p:cNvSpPr>
          <p:nvPr>
            <p:ph type="title"/>
          </p:nvPr>
        </p:nvSpPr>
        <p:spPr>
          <a:xfrm>
            <a:off x="152400" y="73152"/>
            <a:ext cx="7543800" cy="1005840"/>
          </a:xfrm>
        </p:spPr>
        <p:txBody>
          <a:bodyPr anchor="t" anchorCtr="0">
            <a:noAutofit/>
          </a:bodyPr>
          <a:lstStyle/>
          <a:p>
            <a:r>
              <a:rPr lang="en-US" dirty="0"/>
              <a:t>Propensity for Automation by Median Hourly Wage</a:t>
            </a:r>
          </a:p>
        </p:txBody>
      </p:sp>
      <p:graphicFrame>
        <p:nvGraphicFramePr>
          <p:cNvPr id="4" name="Content Placeholder 3">
            <a:extLst>
              <a:ext uri="{FF2B5EF4-FFF2-40B4-BE49-F238E27FC236}">
                <a16:creationId xmlns:a16="http://schemas.microsoft.com/office/drawing/2014/main" id="{394A281D-0A5D-4278-B1FA-A1A5B94CF5D8}"/>
              </a:ext>
            </a:extLst>
          </p:cNvPr>
          <p:cNvGraphicFramePr>
            <a:graphicFrameLocks noGrp="1"/>
          </p:cNvGraphicFramePr>
          <p:nvPr>
            <p:ph idx="1"/>
            <p:extLst>
              <p:ext uri="{D42A27DB-BD31-4B8C-83A1-F6EECF244321}">
                <p14:modId xmlns:p14="http://schemas.microsoft.com/office/powerpoint/2010/main" val="50778544"/>
              </p:ext>
            </p:extLst>
          </p:nvPr>
        </p:nvGraphicFramePr>
        <p:xfrm>
          <a:off x="0" y="1219200"/>
          <a:ext cx="9067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3481F6B7-30B4-42C8-8031-9C9DC614326A}"/>
              </a:ext>
            </a:extLst>
          </p:cNvPr>
          <p:cNvSpPr txBox="1">
            <a:spLocks noChangeArrowheads="1"/>
          </p:cNvSpPr>
          <p:nvPr/>
        </p:nvSpPr>
        <p:spPr bwMode="auto">
          <a:xfrm>
            <a:off x="149225" y="6288088"/>
            <a:ext cx="9223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solidFill>
                  <a:srgbClr val="333333"/>
                </a:solidFill>
                <a:latin typeface="Calibri" panose="020F0502020204030204" pitchFamily="34" charset="0"/>
              </a:rPr>
              <a:t>Source</a:t>
            </a:r>
            <a:r>
              <a:rPr lang="en-US" altLang="en-US" sz="1000" dirty="0">
                <a:solidFill>
                  <a:srgbClr val="333333"/>
                </a:solidFill>
                <a:latin typeface="Calibri" panose="020F0502020204030204" pitchFamily="34" charset="0"/>
              </a:rPr>
              <a:t>: The Future of Employment: How Susceptible are Jobs to </a:t>
            </a:r>
            <a:r>
              <a:rPr lang="en-US" altLang="en-US" sz="1000" dirty="0" err="1">
                <a:solidFill>
                  <a:srgbClr val="333333"/>
                </a:solidFill>
                <a:latin typeface="Calibri" panose="020F0502020204030204" pitchFamily="34" charset="0"/>
              </a:rPr>
              <a:t>Computerisation</a:t>
            </a:r>
            <a:r>
              <a:rPr lang="en-US" altLang="en-US" sz="1000" dirty="0">
                <a:solidFill>
                  <a:srgbClr val="333333"/>
                </a:solidFill>
                <a:latin typeface="Calibri" panose="020F0502020204030204" pitchFamily="34" charset="0"/>
              </a:rPr>
              <a:t>, C.B. Frey and M.A. Osborne, September 17, 2013, </a:t>
            </a:r>
          </a:p>
          <a:p>
            <a:pPr eaLnBrk="1" hangingPunct="1"/>
            <a:r>
              <a:rPr lang="en-US" altLang="en-US" sz="1000" dirty="0">
                <a:solidFill>
                  <a:srgbClr val="333333"/>
                </a:solidFill>
                <a:latin typeface="Calibri" panose="020F0502020204030204" pitchFamily="34" charset="0"/>
              </a:rPr>
              <a:t>Oxford Martin School, University of Oxford;  OES.  </a:t>
            </a:r>
          </a:p>
        </p:txBody>
      </p:sp>
    </p:spTree>
    <p:extLst>
      <p:ext uri="{BB962C8B-B14F-4D97-AF65-F5344CB8AC3E}">
        <p14:creationId xmlns:p14="http://schemas.microsoft.com/office/powerpoint/2010/main" val="47591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29C0-B9A3-4EBB-B018-3735F0CD6FC1}"/>
              </a:ext>
            </a:extLst>
          </p:cNvPr>
          <p:cNvSpPr>
            <a:spLocks noGrp="1"/>
          </p:cNvSpPr>
          <p:nvPr>
            <p:ph type="title"/>
          </p:nvPr>
        </p:nvSpPr>
        <p:spPr>
          <a:xfrm>
            <a:off x="152400" y="73152"/>
            <a:ext cx="7543800" cy="1005840"/>
          </a:xfrm>
        </p:spPr>
        <p:txBody>
          <a:bodyPr anchor="t" anchorCtr="0"/>
          <a:lstStyle/>
          <a:p>
            <a:r>
              <a:rPr lang="en-US" dirty="0"/>
              <a:t>Takeaways</a:t>
            </a:r>
          </a:p>
        </p:txBody>
      </p:sp>
      <p:sp>
        <p:nvSpPr>
          <p:cNvPr id="3" name="Content Placeholder 2">
            <a:extLst>
              <a:ext uri="{FF2B5EF4-FFF2-40B4-BE49-F238E27FC236}">
                <a16:creationId xmlns:a16="http://schemas.microsoft.com/office/drawing/2014/main" id="{81278265-BEA4-4532-AE3E-D80D6D0848FA}"/>
              </a:ext>
            </a:extLst>
          </p:cNvPr>
          <p:cNvSpPr>
            <a:spLocks noGrp="1"/>
          </p:cNvSpPr>
          <p:nvPr>
            <p:ph idx="1"/>
          </p:nvPr>
        </p:nvSpPr>
        <p:spPr/>
        <p:txBody>
          <a:bodyPr/>
          <a:lstStyle/>
          <a:p>
            <a:r>
              <a:rPr lang="en-US" dirty="0">
                <a:latin typeface="Calibri" panose="020F0502020204030204" pitchFamily="34" charset="0"/>
              </a:rPr>
              <a:t>Automation exposure is anticipated to continue to increase inequality across different measures of “skill” (education and wages)</a:t>
            </a:r>
          </a:p>
          <a:p>
            <a:r>
              <a:rPr lang="en-US" dirty="0">
                <a:latin typeface="Calibri" panose="020F0502020204030204" pitchFamily="34" charset="0"/>
              </a:rPr>
              <a:t>However, it might play a role in mitigating the quantity challenge</a:t>
            </a:r>
          </a:p>
          <a:p>
            <a:r>
              <a:rPr lang="en-US" dirty="0">
                <a:latin typeface="Calibri" panose="020F0502020204030204" pitchFamily="34" charset="0"/>
              </a:rPr>
              <a:t>Adopting a flexible mindset can benefit labor market participants </a:t>
            </a:r>
          </a:p>
        </p:txBody>
      </p:sp>
    </p:spTree>
    <p:extLst>
      <p:ext uri="{BB962C8B-B14F-4D97-AF65-F5344CB8AC3E}">
        <p14:creationId xmlns:p14="http://schemas.microsoft.com/office/powerpoint/2010/main" val="427038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0ACB69A-F53E-4C89-B79B-20E8D898F100}"/>
              </a:ext>
            </a:extLst>
          </p:cNvPr>
          <p:cNvSpPr>
            <a:spLocks noGrp="1"/>
          </p:cNvSpPr>
          <p:nvPr>
            <p:ph type="ctrTitle"/>
          </p:nvPr>
        </p:nvSpPr>
        <p:spPr/>
        <p:txBody>
          <a:bodyPr/>
          <a:lstStyle/>
          <a:p>
            <a:r>
              <a:rPr lang="en-US" altLang="en-US">
                <a:latin typeface="Calibri" panose="020F0502020204030204" pitchFamily="34" charset="0"/>
                <a:ea typeface="Calibri" panose="020F0502020204030204" pitchFamily="34" charset="0"/>
                <a:cs typeface="Calibri" panose="020F0502020204030204" pitchFamily="34" charset="0"/>
              </a:rPr>
              <a:t>Questions?</a:t>
            </a:r>
          </a:p>
        </p:txBody>
      </p:sp>
      <p:sp>
        <p:nvSpPr>
          <p:cNvPr id="3" name="Subtitle 2">
            <a:extLst>
              <a:ext uri="{FF2B5EF4-FFF2-40B4-BE49-F238E27FC236}">
                <a16:creationId xmlns:a16="http://schemas.microsoft.com/office/drawing/2014/main" id="{85BBD854-B692-4B96-917D-3A9FA8AEFA90}"/>
              </a:ext>
            </a:extLst>
          </p:cNvPr>
          <p:cNvSpPr>
            <a:spLocks noGrp="1"/>
          </p:cNvSpPr>
          <p:nvPr>
            <p:ph type="subTitle" idx="1"/>
          </p:nvPr>
        </p:nvSpPr>
        <p:spPr>
          <a:xfrm>
            <a:off x="152400" y="3962400"/>
            <a:ext cx="5867400" cy="608013"/>
          </a:xfrm>
        </p:spPr>
        <p:txBody>
          <a:bodyPr rtlCol="0">
            <a:normAutofit/>
          </a:bodyPr>
          <a:lstStyle/>
          <a:p>
            <a:pPr fontAlgn="auto">
              <a:spcAft>
                <a:spcPts val="0"/>
              </a:spcAft>
              <a:defRPr/>
            </a:pPr>
            <a:r>
              <a:rPr lang="en-US" dirty="0">
                <a:solidFill>
                  <a:schemeClr val="tx1">
                    <a:lumMod val="85000"/>
                    <a:lumOff val="15000"/>
                  </a:schemeClr>
                </a:solidFill>
                <a:latin typeface="Calibri" panose="020F0502020204030204" pitchFamily="34" charset="0"/>
                <a:cs typeface="Calibri" panose="020F0502020204030204" pitchFamily="34" charset="0"/>
              </a:rPr>
              <a:t>Ryan Long</a:t>
            </a:r>
          </a:p>
        </p:txBody>
      </p:sp>
      <p:sp>
        <p:nvSpPr>
          <p:cNvPr id="14340" name="Text Placeholder 3">
            <a:extLst>
              <a:ext uri="{FF2B5EF4-FFF2-40B4-BE49-F238E27FC236}">
                <a16:creationId xmlns:a16="http://schemas.microsoft.com/office/drawing/2014/main" id="{04F8860F-F942-41FB-A4DC-2D33DA43313A}"/>
              </a:ext>
            </a:extLst>
          </p:cNvPr>
          <p:cNvSpPr>
            <a:spLocks noGrp="1"/>
          </p:cNvSpPr>
          <p:nvPr>
            <p:ph type="body" sz="quarter" idx="11"/>
          </p:nvPr>
        </p:nvSpPr>
        <p:spPr/>
        <p:txBody>
          <a:bodyPr/>
          <a:lstStyle/>
          <a:p>
            <a:pPr fontAlgn="base">
              <a:spcAft>
                <a:spcPct val="0"/>
              </a:spcAft>
            </a:pPr>
            <a:r>
              <a:rPr lang="en-US" altLang="en-US" dirty="0">
                <a:ea typeface="Calibri" panose="020F0502020204030204" pitchFamily="34" charset="0"/>
              </a:rPr>
              <a:t>Regional Economist</a:t>
            </a:r>
          </a:p>
        </p:txBody>
      </p:sp>
      <p:sp>
        <p:nvSpPr>
          <p:cNvPr id="14341" name="Text Placeholder 4">
            <a:extLst>
              <a:ext uri="{FF2B5EF4-FFF2-40B4-BE49-F238E27FC236}">
                <a16:creationId xmlns:a16="http://schemas.microsoft.com/office/drawing/2014/main" id="{C47D0E88-3A70-4864-B33A-300EB7E8E1DB}"/>
              </a:ext>
            </a:extLst>
          </p:cNvPr>
          <p:cNvSpPr>
            <a:spLocks noGrp="1"/>
          </p:cNvSpPr>
          <p:nvPr>
            <p:ph type="body" sz="quarter" idx="12"/>
          </p:nvPr>
        </p:nvSpPr>
        <p:spPr/>
        <p:txBody>
          <a:bodyPr/>
          <a:lstStyle/>
          <a:p>
            <a:r>
              <a:rPr lang="en-US" altLang="en-US" dirty="0">
                <a:ea typeface="Calibri" panose="020F0502020204030204" pitchFamily="34" charset="0"/>
              </a:rPr>
              <a:t>Ryan.Long@dwd.wisconsin.gov</a:t>
            </a:r>
          </a:p>
        </p:txBody>
      </p:sp>
      <p:sp>
        <p:nvSpPr>
          <p:cNvPr id="14342" name="Text Placeholder 5">
            <a:extLst>
              <a:ext uri="{FF2B5EF4-FFF2-40B4-BE49-F238E27FC236}">
                <a16:creationId xmlns:a16="http://schemas.microsoft.com/office/drawing/2014/main" id="{020CB099-F0F9-42AD-BE77-090C83759423}"/>
              </a:ext>
            </a:extLst>
          </p:cNvPr>
          <p:cNvSpPr>
            <a:spLocks noGrp="1"/>
          </p:cNvSpPr>
          <p:nvPr>
            <p:ph type="body" sz="quarter" idx="13"/>
          </p:nvPr>
        </p:nvSpPr>
        <p:spPr/>
        <p:txBody>
          <a:bodyPr/>
          <a:lstStyle/>
          <a:p>
            <a:r>
              <a:rPr lang="en-US" altLang="en-US" dirty="0">
                <a:ea typeface="Calibri" panose="020F0502020204030204" pitchFamily="34" charset="0"/>
              </a:rPr>
              <a:t>920-448-5268</a:t>
            </a:r>
          </a:p>
        </p:txBody>
      </p:sp>
      <p:sp>
        <p:nvSpPr>
          <p:cNvPr id="14343" name="Text Placeholder 6">
            <a:extLst>
              <a:ext uri="{FF2B5EF4-FFF2-40B4-BE49-F238E27FC236}">
                <a16:creationId xmlns:a16="http://schemas.microsoft.com/office/drawing/2014/main" id="{3ADC7AF7-27BE-424D-A2D9-7BB27875293E}"/>
              </a:ext>
            </a:extLst>
          </p:cNvPr>
          <p:cNvSpPr>
            <a:spLocks noGrp="1"/>
          </p:cNvSpPr>
          <p:nvPr>
            <p:ph type="body" sz="quarter" idx="14"/>
          </p:nvPr>
        </p:nvSpPr>
        <p:spPr/>
        <p:txBody>
          <a:bodyPr/>
          <a:lstStyle/>
          <a:p>
            <a:pPr fontAlgn="base">
              <a:spcAft>
                <a:spcPct val="0"/>
              </a:spcAft>
            </a:pPr>
            <a:r>
              <a:rPr lang="en-US" altLang="en-US" sz="2400" dirty="0">
                <a:solidFill>
                  <a:srgbClr val="333333"/>
                </a:solidFill>
                <a:latin typeface="Calibri" panose="020F0502020204030204" pitchFamily="34" charset="0"/>
                <a:hlinkClick r:id="rId3"/>
              </a:rPr>
              <a:t>http://dwd.wisconsin.gov</a:t>
            </a:r>
            <a:r>
              <a:rPr lang="en-US" altLang="en-US" sz="2400" dirty="0">
                <a:solidFill>
                  <a:srgbClr val="333333"/>
                </a:solidFill>
                <a:latin typeface="Calibri" panose="020F0502020204030204" pitchFamily="34" charset="0"/>
              </a:rPr>
              <a:t>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52D4-E312-489E-A5BE-77C0B89A2443}"/>
              </a:ext>
            </a:extLst>
          </p:cNvPr>
          <p:cNvSpPr>
            <a:spLocks noGrp="1"/>
          </p:cNvSpPr>
          <p:nvPr>
            <p:ph type="title"/>
          </p:nvPr>
        </p:nvSpPr>
        <p:spPr>
          <a:xfrm>
            <a:off x="155448" y="73152"/>
            <a:ext cx="7543800" cy="1005840"/>
          </a:xfrm>
        </p:spPr>
        <p:txBody>
          <a:bodyPr anchor="t" anchorCtr="0"/>
          <a:lstStyle/>
          <a:p>
            <a:r>
              <a:rPr lang="en-US" dirty="0"/>
              <a:t>Background</a:t>
            </a:r>
          </a:p>
        </p:txBody>
      </p:sp>
      <p:sp>
        <p:nvSpPr>
          <p:cNvPr id="3" name="Content Placeholder 2">
            <a:extLst>
              <a:ext uri="{FF2B5EF4-FFF2-40B4-BE49-F238E27FC236}">
                <a16:creationId xmlns:a16="http://schemas.microsoft.com/office/drawing/2014/main" id="{9C74AEE5-1C9C-435B-84A9-E5EE883CA529}"/>
              </a:ext>
            </a:extLst>
          </p:cNvPr>
          <p:cNvSpPr>
            <a:spLocks noGrp="1"/>
          </p:cNvSpPr>
          <p:nvPr>
            <p:ph idx="1"/>
          </p:nvPr>
        </p:nvSpPr>
        <p:spPr>
          <a:xfrm>
            <a:off x="457200" y="1828800"/>
            <a:ext cx="8229600" cy="4953000"/>
          </a:xfrm>
        </p:spPr>
        <p:txBody>
          <a:bodyPr/>
          <a:lstStyle/>
          <a:p>
            <a:pPr marL="0" indent="0" algn="ctr">
              <a:buNone/>
            </a:pPr>
            <a:r>
              <a:rPr lang="en-US" dirty="0">
                <a:latin typeface="Calibri" panose="020F0502020204030204" pitchFamily="34" charset="0"/>
              </a:rPr>
              <a:t>"Thou </a:t>
            </a:r>
            <a:r>
              <a:rPr lang="en-US" dirty="0" err="1">
                <a:latin typeface="Calibri" panose="020F0502020204030204" pitchFamily="34" charset="0"/>
              </a:rPr>
              <a:t>aimest</a:t>
            </a:r>
            <a:r>
              <a:rPr lang="en-US" dirty="0">
                <a:latin typeface="Calibri" panose="020F0502020204030204" pitchFamily="34" charset="0"/>
              </a:rPr>
              <a:t> high, Master Lee. Consider thou what the invention could do to my poor subjects. It would assuredly bring to them ruin by depriving them of employment, thus making them beggars.“</a:t>
            </a:r>
          </a:p>
          <a:p>
            <a:pPr marL="285750" lvl="0" indent="-285750" algn="ctr">
              <a:spcBef>
                <a:spcPct val="0"/>
              </a:spcBef>
              <a:buBlip>
                <a:blip r:embed="rId2"/>
              </a:buBlip>
              <a:defRPr/>
            </a:pPr>
            <a:endParaRPr lang="en-US" sz="1800" b="1" dirty="0">
              <a:solidFill>
                <a:srgbClr val="F79646"/>
              </a:solidFill>
              <a:latin typeface="Calibri" panose="020F0502020204030204" pitchFamily="34" charset="0"/>
              <a:cs typeface="Calibri" panose="020F0502020204030204" pitchFamily="34" charset="0"/>
            </a:endParaRPr>
          </a:p>
          <a:p>
            <a:pPr marL="285750" lvl="0" indent="-285750" algn="ctr">
              <a:spcBef>
                <a:spcPct val="0"/>
              </a:spcBef>
              <a:buBlip>
                <a:blip r:embed="rId2"/>
              </a:buBlip>
              <a:defRPr/>
            </a:pPr>
            <a:endParaRPr lang="en-US" sz="1800" b="1" dirty="0">
              <a:solidFill>
                <a:srgbClr val="F79646"/>
              </a:solidFill>
              <a:latin typeface="Calibri" panose="020F0502020204030204" pitchFamily="34" charset="0"/>
              <a:cs typeface="Calibri" panose="020F0502020204030204" pitchFamily="34" charset="0"/>
            </a:endParaRPr>
          </a:p>
          <a:p>
            <a:pPr marL="0" lvl="0" indent="0" algn="r">
              <a:spcBef>
                <a:spcPct val="0"/>
              </a:spcBef>
              <a:buNone/>
              <a:defRPr/>
            </a:pPr>
            <a:r>
              <a:rPr lang="en-US" sz="1800" b="1" dirty="0">
                <a:solidFill>
                  <a:srgbClr val="F79646"/>
                </a:solidFill>
                <a:latin typeface="Calibri" panose="020F0502020204030204" pitchFamily="34" charset="0"/>
                <a:cs typeface="Calibri" panose="020F0502020204030204" pitchFamily="34" charset="0"/>
              </a:rPr>
              <a:t>Queen Elizabeth I, 1589                                           </a:t>
            </a:r>
            <a:br>
              <a:rPr lang="en-US" sz="1800" b="1" dirty="0">
                <a:solidFill>
                  <a:srgbClr val="F79646"/>
                </a:solidFill>
                <a:latin typeface="Calibri" panose="020F0502020204030204" pitchFamily="34" charset="0"/>
                <a:cs typeface="Calibri" panose="020F0502020204030204" pitchFamily="34" charset="0"/>
              </a:rPr>
            </a:br>
            <a:r>
              <a:rPr lang="en-US" sz="1800" b="1" dirty="0">
                <a:solidFill>
                  <a:srgbClr val="F79646"/>
                </a:solidFill>
                <a:latin typeface="Calibri" panose="020F0502020204030204" pitchFamily="34" charset="0"/>
                <a:cs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88602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788F4-9CAC-4571-9AEA-AEE57DF2CDC2}"/>
              </a:ext>
            </a:extLst>
          </p:cNvPr>
          <p:cNvSpPr>
            <a:spLocks noGrp="1"/>
          </p:cNvSpPr>
          <p:nvPr>
            <p:ph type="title"/>
          </p:nvPr>
        </p:nvSpPr>
        <p:spPr>
          <a:xfrm>
            <a:off x="152400" y="73152"/>
            <a:ext cx="7543800" cy="1005840"/>
          </a:xfrm>
        </p:spPr>
        <p:txBody>
          <a:bodyPr anchor="t" anchorCtr="0"/>
          <a:lstStyle/>
          <a:p>
            <a:r>
              <a:rPr lang="en-US" dirty="0"/>
              <a:t>Background cont’d</a:t>
            </a:r>
          </a:p>
        </p:txBody>
      </p:sp>
      <p:sp>
        <p:nvSpPr>
          <p:cNvPr id="3" name="Content Placeholder 2">
            <a:extLst>
              <a:ext uri="{FF2B5EF4-FFF2-40B4-BE49-F238E27FC236}">
                <a16:creationId xmlns:a16="http://schemas.microsoft.com/office/drawing/2014/main" id="{9BED9D57-2DA4-4F57-A37C-13789CFD83C5}"/>
              </a:ext>
            </a:extLst>
          </p:cNvPr>
          <p:cNvSpPr>
            <a:spLocks noGrp="1"/>
          </p:cNvSpPr>
          <p:nvPr>
            <p:ph idx="1"/>
          </p:nvPr>
        </p:nvSpPr>
        <p:spPr>
          <a:xfrm>
            <a:off x="304800" y="1295400"/>
            <a:ext cx="8229600" cy="4953000"/>
          </a:xfrm>
        </p:spPr>
        <p:txBody>
          <a:bodyPr/>
          <a:lstStyle/>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lgn="ctr">
              <a:buNone/>
            </a:pPr>
            <a:r>
              <a:rPr lang="en-US" sz="2400" dirty="0">
                <a:latin typeface="Calibri" panose="020F0502020204030204" pitchFamily="34" charset="0"/>
              </a:rPr>
              <a:t>“We are being afflicted with a new disease of which some readers may not yet have heard the name, but of which they will hear a great deal in the years to come--namely</a:t>
            </a:r>
            <a:r>
              <a:rPr lang="en-US" sz="2400" i="1" dirty="0">
                <a:latin typeface="Calibri" panose="020F0502020204030204" pitchFamily="34" charset="0"/>
              </a:rPr>
              <a:t>, technological unemployment</a:t>
            </a:r>
            <a:r>
              <a:rPr lang="en-US" sz="2400" dirty="0">
                <a:latin typeface="Calibri" panose="020F0502020204030204" pitchFamily="34" charset="0"/>
              </a:rPr>
              <a:t>. This means unemployment due to our discovery of means of </a:t>
            </a:r>
            <a:r>
              <a:rPr lang="en-US" sz="2400" dirty="0" err="1">
                <a:latin typeface="Calibri" panose="020F0502020204030204" pitchFamily="34" charset="0"/>
              </a:rPr>
              <a:t>economising</a:t>
            </a:r>
            <a:r>
              <a:rPr lang="en-US" sz="2400" dirty="0">
                <a:latin typeface="Calibri" panose="020F0502020204030204" pitchFamily="34" charset="0"/>
              </a:rPr>
              <a:t> the use of </a:t>
            </a:r>
            <a:r>
              <a:rPr lang="en-US" sz="2400" dirty="0" err="1">
                <a:latin typeface="Calibri" panose="020F0502020204030204" pitchFamily="34" charset="0"/>
              </a:rPr>
              <a:t>labour</a:t>
            </a:r>
            <a:r>
              <a:rPr lang="en-US" sz="2400" dirty="0">
                <a:latin typeface="Calibri" panose="020F0502020204030204" pitchFamily="34" charset="0"/>
              </a:rPr>
              <a:t> outrunning the pace at which we can find new uses for </a:t>
            </a:r>
            <a:r>
              <a:rPr lang="en-US" sz="2400" dirty="0" err="1">
                <a:latin typeface="Calibri" panose="020F0502020204030204" pitchFamily="34" charset="0"/>
              </a:rPr>
              <a:t>labour</a:t>
            </a:r>
            <a:r>
              <a:rPr lang="en-US" sz="2400" dirty="0">
                <a:latin typeface="Calibri" panose="020F0502020204030204" pitchFamily="34" charset="0"/>
              </a:rPr>
              <a:t>.”</a:t>
            </a:r>
          </a:p>
          <a:p>
            <a:pPr marL="0" indent="0" algn="ctr">
              <a:buNone/>
            </a:pPr>
            <a:endParaRPr lang="en-US" sz="2400" dirty="0">
              <a:latin typeface="Calibri" panose="020F0502020204030204" pitchFamily="34" charset="0"/>
            </a:endParaRPr>
          </a:p>
          <a:p>
            <a:pPr marL="0" lvl="0" indent="0" algn="r">
              <a:spcBef>
                <a:spcPct val="0"/>
              </a:spcBef>
              <a:buNone/>
              <a:defRPr/>
            </a:pPr>
            <a:r>
              <a:rPr lang="en-US" sz="1800" b="1" dirty="0">
                <a:solidFill>
                  <a:srgbClr val="F79646"/>
                </a:solidFill>
                <a:latin typeface="Calibri" panose="020F0502020204030204" pitchFamily="34" charset="0"/>
                <a:cs typeface="Calibri" panose="020F0502020204030204" pitchFamily="34" charset="0"/>
              </a:rPr>
              <a:t>John Maynard Keynes, Economic Possibilities for our Grandchildren, 1930                            </a:t>
            </a:r>
            <a:br>
              <a:rPr lang="en-US" sz="1800" b="1" dirty="0">
                <a:solidFill>
                  <a:srgbClr val="F79646"/>
                </a:solidFill>
                <a:latin typeface="Calibri" panose="020F0502020204030204" pitchFamily="34" charset="0"/>
                <a:cs typeface="Calibri" panose="020F0502020204030204" pitchFamily="34" charset="0"/>
              </a:rPr>
            </a:br>
            <a:endParaRPr lang="en-US" sz="1800" b="1" dirty="0">
              <a:solidFill>
                <a:srgbClr val="F79646"/>
              </a:solidFill>
              <a:latin typeface="Calibri" panose="020F0502020204030204" pitchFamily="34" charset="0"/>
              <a:cs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183464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FB92-98C2-4E33-86C8-9A5241D2E110}"/>
              </a:ext>
            </a:extLst>
          </p:cNvPr>
          <p:cNvSpPr>
            <a:spLocks noGrp="1"/>
          </p:cNvSpPr>
          <p:nvPr>
            <p:ph type="title"/>
          </p:nvPr>
        </p:nvSpPr>
        <p:spPr>
          <a:xfrm>
            <a:off x="152400" y="73152"/>
            <a:ext cx="7543800" cy="1005840"/>
          </a:xfrm>
        </p:spPr>
        <p:txBody>
          <a:bodyPr anchor="t" anchorCtr="0"/>
          <a:lstStyle/>
          <a:p>
            <a:r>
              <a:rPr lang="en-US" dirty="0"/>
              <a:t>Background cont’d</a:t>
            </a:r>
          </a:p>
        </p:txBody>
      </p:sp>
      <p:sp>
        <p:nvSpPr>
          <p:cNvPr id="3" name="Content Placeholder 2">
            <a:extLst>
              <a:ext uri="{FF2B5EF4-FFF2-40B4-BE49-F238E27FC236}">
                <a16:creationId xmlns:a16="http://schemas.microsoft.com/office/drawing/2014/main" id="{62F750AB-3282-491B-90E9-672666866036}"/>
              </a:ext>
            </a:extLst>
          </p:cNvPr>
          <p:cNvSpPr>
            <a:spLocks noGrp="1"/>
          </p:cNvSpPr>
          <p:nvPr>
            <p:ph idx="1"/>
          </p:nvPr>
        </p:nvSpPr>
        <p:spPr/>
        <p:txBody>
          <a:bodyPr/>
          <a:lstStyle/>
          <a:p>
            <a:r>
              <a:rPr lang="en-US" sz="2400" dirty="0">
                <a:latin typeface="Calibri" panose="020F0502020204030204" pitchFamily="34" charset="0"/>
              </a:rPr>
              <a:t>This discussion is about potential changes to the current labor market, NOT about job increases in other areas</a:t>
            </a:r>
          </a:p>
          <a:p>
            <a:r>
              <a:rPr lang="en-US" sz="2400" dirty="0">
                <a:latin typeface="Calibri" panose="020F0502020204030204" pitchFamily="34" charset="0"/>
              </a:rPr>
              <a:t>Two researchers at Oxford estimated the probability that an occupation will become automatable</a:t>
            </a:r>
          </a:p>
          <a:p>
            <a:r>
              <a:rPr lang="en-US" sz="2400" dirty="0">
                <a:latin typeface="Calibri" panose="020F0502020204030204" pitchFamily="34" charset="0"/>
              </a:rPr>
              <a:t>Three bottlenecks to automation</a:t>
            </a:r>
          </a:p>
          <a:p>
            <a:pPr lvl="1"/>
            <a:r>
              <a:rPr lang="en-US" sz="2400" dirty="0">
                <a:latin typeface="Calibri" panose="020F0502020204030204" pitchFamily="34" charset="0"/>
              </a:rPr>
              <a:t>Perception and Manipulation</a:t>
            </a:r>
          </a:p>
          <a:p>
            <a:pPr lvl="1"/>
            <a:r>
              <a:rPr lang="en-US" sz="2400" dirty="0">
                <a:latin typeface="Calibri" panose="020F0502020204030204" pitchFamily="34" charset="0"/>
              </a:rPr>
              <a:t>Creative Intelligence</a:t>
            </a:r>
          </a:p>
          <a:p>
            <a:pPr lvl="1"/>
            <a:r>
              <a:rPr lang="en-US" sz="2400" dirty="0">
                <a:latin typeface="Calibri" panose="020F0502020204030204" pitchFamily="34" charset="0"/>
              </a:rPr>
              <a:t>Social Intelligence</a:t>
            </a:r>
          </a:p>
          <a:p>
            <a:r>
              <a:rPr lang="en-US" sz="2400" dirty="0">
                <a:latin typeface="Calibri" panose="020F0502020204030204" pitchFamily="34" charset="0"/>
              </a:rPr>
              <a:t>These bottlenecks corresponded with 9 different O*NET variables</a:t>
            </a:r>
          </a:p>
          <a:p>
            <a:pPr marL="457200" lvl="1" indent="0">
              <a:buNone/>
            </a:pPr>
            <a:endParaRPr lang="en-US" dirty="0">
              <a:latin typeface="Calibri" panose="020F0502020204030204" pitchFamily="34" charset="0"/>
            </a:endParaRPr>
          </a:p>
          <a:p>
            <a:pPr marL="457200" lvl="1"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133350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083F-9B5B-4EC9-A1C8-003110F2D8D1}"/>
              </a:ext>
            </a:extLst>
          </p:cNvPr>
          <p:cNvSpPr>
            <a:spLocks noGrp="1"/>
          </p:cNvSpPr>
          <p:nvPr>
            <p:ph type="title"/>
          </p:nvPr>
        </p:nvSpPr>
        <p:spPr>
          <a:xfrm>
            <a:off x="152400" y="73152"/>
            <a:ext cx="7543800" cy="1005840"/>
          </a:xfrm>
        </p:spPr>
        <p:txBody>
          <a:bodyPr anchor="t" anchorCtr="0"/>
          <a:lstStyle/>
          <a:p>
            <a:r>
              <a:rPr lang="en-US" dirty="0"/>
              <a:t>Background cont’d</a:t>
            </a:r>
          </a:p>
        </p:txBody>
      </p:sp>
      <p:pic>
        <p:nvPicPr>
          <p:cNvPr id="4" name="Content Placeholder 3">
            <a:extLst>
              <a:ext uri="{FF2B5EF4-FFF2-40B4-BE49-F238E27FC236}">
                <a16:creationId xmlns:a16="http://schemas.microsoft.com/office/drawing/2014/main" id="{5321FC62-BB66-4264-8FC3-C252B7140251}"/>
              </a:ext>
            </a:extLst>
          </p:cNvPr>
          <p:cNvPicPr>
            <a:picLocks noGrp="1" noChangeAspect="1"/>
          </p:cNvPicPr>
          <p:nvPr>
            <p:ph idx="1"/>
          </p:nvPr>
        </p:nvPicPr>
        <p:blipFill>
          <a:blip r:embed="rId2"/>
          <a:stretch>
            <a:fillRect/>
          </a:stretch>
        </p:blipFill>
        <p:spPr>
          <a:xfrm>
            <a:off x="1371600" y="1259161"/>
            <a:ext cx="5715000" cy="5210467"/>
          </a:xfrm>
          <a:prstGeom prst="rect">
            <a:avLst/>
          </a:prstGeom>
        </p:spPr>
      </p:pic>
      <p:sp>
        <p:nvSpPr>
          <p:cNvPr id="5" name="TextBox 2">
            <a:extLst>
              <a:ext uri="{FF2B5EF4-FFF2-40B4-BE49-F238E27FC236}">
                <a16:creationId xmlns:a16="http://schemas.microsoft.com/office/drawing/2014/main" id="{187F61DE-4BF4-4B25-A326-250AA70872EA}"/>
              </a:ext>
            </a:extLst>
          </p:cNvPr>
          <p:cNvSpPr txBox="1">
            <a:spLocks noChangeArrowheads="1"/>
          </p:cNvSpPr>
          <p:nvPr/>
        </p:nvSpPr>
        <p:spPr bwMode="auto">
          <a:xfrm>
            <a:off x="127000" y="6444228"/>
            <a:ext cx="9223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solidFill>
                  <a:srgbClr val="333333"/>
                </a:solidFill>
                <a:latin typeface="Calibri" panose="020F0502020204030204" pitchFamily="34" charset="0"/>
              </a:rPr>
              <a:t>Source</a:t>
            </a:r>
            <a:r>
              <a:rPr lang="en-US" altLang="en-US" sz="1000" dirty="0">
                <a:solidFill>
                  <a:srgbClr val="333333"/>
                </a:solidFill>
                <a:latin typeface="Calibri" panose="020F0502020204030204" pitchFamily="34" charset="0"/>
              </a:rPr>
              <a:t>: The Future of Employment: How Susceptible are Jobs to </a:t>
            </a:r>
            <a:r>
              <a:rPr lang="en-US" altLang="en-US" sz="1000" dirty="0" err="1">
                <a:solidFill>
                  <a:srgbClr val="333333"/>
                </a:solidFill>
                <a:latin typeface="Calibri" panose="020F0502020204030204" pitchFamily="34" charset="0"/>
              </a:rPr>
              <a:t>Computerisation</a:t>
            </a:r>
            <a:r>
              <a:rPr lang="en-US" altLang="en-US" sz="1000" dirty="0">
                <a:solidFill>
                  <a:srgbClr val="333333"/>
                </a:solidFill>
                <a:latin typeface="Calibri" panose="020F0502020204030204" pitchFamily="34" charset="0"/>
              </a:rPr>
              <a:t>, C.B. Frey and M.A. Osborne, September 17, 2013, </a:t>
            </a:r>
          </a:p>
          <a:p>
            <a:pPr eaLnBrk="1" hangingPunct="1"/>
            <a:r>
              <a:rPr lang="en-US" altLang="en-US" sz="1000" dirty="0">
                <a:solidFill>
                  <a:srgbClr val="333333"/>
                </a:solidFill>
                <a:latin typeface="Calibri" panose="020F0502020204030204" pitchFamily="34" charset="0"/>
              </a:rPr>
              <a:t>Oxford Martin School, University of Oxford  </a:t>
            </a:r>
          </a:p>
        </p:txBody>
      </p:sp>
    </p:spTree>
    <p:extLst>
      <p:ext uri="{BB962C8B-B14F-4D97-AF65-F5344CB8AC3E}">
        <p14:creationId xmlns:p14="http://schemas.microsoft.com/office/powerpoint/2010/main" val="34163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4112-0F65-417A-8E4C-5BAC4AD7AB57}"/>
              </a:ext>
            </a:extLst>
          </p:cNvPr>
          <p:cNvSpPr>
            <a:spLocks noGrp="1"/>
          </p:cNvSpPr>
          <p:nvPr>
            <p:ph type="title"/>
          </p:nvPr>
        </p:nvSpPr>
        <p:spPr>
          <a:xfrm>
            <a:off x="152400" y="73152"/>
            <a:ext cx="7543800" cy="1005840"/>
          </a:xfrm>
        </p:spPr>
        <p:txBody>
          <a:bodyPr anchor="t" anchorCtr="0"/>
          <a:lstStyle/>
          <a:p>
            <a:r>
              <a:rPr lang="en-US" dirty="0"/>
              <a:t>Methodology</a:t>
            </a:r>
          </a:p>
        </p:txBody>
      </p:sp>
      <p:sp>
        <p:nvSpPr>
          <p:cNvPr id="3" name="Content Placeholder 2">
            <a:extLst>
              <a:ext uri="{FF2B5EF4-FFF2-40B4-BE49-F238E27FC236}">
                <a16:creationId xmlns:a16="http://schemas.microsoft.com/office/drawing/2014/main" id="{E91BA479-A18F-4EFF-B90D-BE950535BE5E}"/>
              </a:ext>
            </a:extLst>
          </p:cNvPr>
          <p:cNvSpPr>
            <a:spLocks noGrp="1"/>
          </p:cNvSpPr>
          <p:nvPr>
            <p:ph idx="1"/>
          </p:nvPr>
        </p:nvSpPr>
        <p:spPr/>
        <p:txBody>
          <a:bodyPr/>
          <a:lstStyle/>
          <a:p>
            <a:r>
              <a:rPr lang="en-US" dirty="0">
                <a:latin typeface="Calibri" panose="020F0502020204030204" pitchFamily="34" charset="0"/>
              </a:rPr>
              <a:t>Merged probabilities with OES data to calculate </a:t>
            </a:r>
            <a:r>
              <a:rPr lang="en-US" u="sng" dirty="0">
                <a:latin typeface="Calibri" panose="020F0502020204030204" pitchFamily="34" charset="0"/>
              </a:rPr>
              <a:t>expected value of job automation</a:t>
            </a:r>
          </a:p>
          <a:p>
            <a:r>
              <a:rPr lang="en-US" dirty="0">
                <a:latin typeface="Calibri" panose="020F0502020204030204" pitchFamily="34" charset="0"/>
              </a:rPr>
              <a:t>Expected Value = 0.23 × 4,280 = </a:t>
            </a:r>
            <a:r>
              <a:rPr lang="en-US" b="1" dirty="0">
                <a:latin typeface="Calibri" panose="020F0502020204030204" pitchFamily="34" charset="0"/>
              </a:rPr>
              <a:t>984.4</a:t>
            </a:r>
          </a:p>
        </p:txBody>
      </p:sp>
      <p:graphicFrame>
        <p:nvGraphicFramePr>
          <p:cNvPr id="4" name="Table 3">
            <a:extLst>
              <a:ext uri="{FF2B5EF4-FFF2-40B4-BE49-F238E27FC236}">
                <a16:creationId xmlns:a16="http://schemas.microsoft.com/office/drawing/2014/main" id="{A9C5ED09-06BC-4BDF-A288-8B5841084184}"/>
              </a:ext>
            </a:extLst>
          </p:cNvPr>
          <p:cNvGraphicFramePr>
            <a:graphicFrameLocks noGrp="1"/>
          </p:cNvGraphicFramePr>
          <p:nvPr>
            <p:extLst>
              <p:ext uri="{D42A27DB-BD31-4B8C-83A1-F6EECF244321}">
                <p14:modId xmlns:p14="http://schemas.microsoft.com/office/powerpoint/2010/main" val="2691303694"/>
              </p:ext>
            </p:extLst>
          </p:nvPr>
        </p:nvGraphicFramePr>
        <p:xfrm>
          <a:off x="38100" y="4038600"/>
          <a:ext cx="9067800" cy="1035576"/>
        </p:xfrm>
        <a:graphic>
          <a:graphicData uri="http://schemas.openxmlformats.org/drawingml/2006/table">
            <a:tbl>
              <a:tblPr firstRow="1" bandRow="1">
                <a:tableStyleId>{5940675A-B579-460E-94D1-54222C63F5DA}</a:tableStyleId>
              </a:tblPr>
              <a:tblGrid>
                <a:gridCol w="1813560">
                  <a:extLst>
                    <a:ext uri="{9D8B030D-6E8A-4147-A177-3AD203B41FA5}">
                      <a16:colId xmlns:a16="http://schemas.microsoft.com/office/drawing/2014/main" val="740392275"/>
                    </a:ext>
                  </a:extLst>
                </a:gridCol>
                <a:gridCol w="1813560">
                  <a:extLst>
                    <a:ext uri="{9D8B030D-6E8A-4147-A177-3AD203B41FA5}">
                      <a16:colId xmlns:a16="http://schemas.microsoft.com/office/drawing/2014/main" val="1159455534"/>
                    </a:ext>
                  </a:extLst>
                </a:gridCol>
                <a:gridCol w="1813560">
                  <a:extLst>
                    <a:ext uri="{9D8B030D-6E8A-4147-A177-3AD203B41FA5}">
                      <a16:colId xmlns:a16="http://schemas.microsoft.com/office/drawing/2014/main" val="65491885"/>
                    </a:ext>
                  </a:extLst>
                </a:gridCol>
                <a:gridCol w="1813560">
                  <a:extLst>
                    <a:ext uri="{9D8B030D-6E8A-4147-A177-3AD203B41FA5}">
                      <a16:colId xmlns:a16="http://schemas.microsoft.com/office/drawing/2014/main" val="1908162353"/>
                    </a:ext>
                  </a:extLst>
                </a:gridCol>
                <a:gridCol w="1813560">
                  <a:extLst>
                    <a:ext uri="{9D8B030D-6E8A-4147-A177-3AD203B41FA5}">
                      <a16:colId xmlns:a16="http://schemas.microsoft.com/office/drawing/2014/main" val="2042289611"/>
                    </a:ext>
                  </a:extLst>
                </a:gridCol>
              </a:tblGrid>
              <a:tr h="381000">
                <a:tc>
                  <a:txBody>
                    <a:bodyPr/>
                    <a:lstStyle/>
                    <a:p>
                      <a:pPr algn="ctr"/>
                      <a:r>
                        <a:rPr lang="en-US" b="1" dirty="0">
                          <a:latin typeface="Calibri" panose="020F0502020204030204" pitchFamily="34" charset="0"/>
                        </a:rPr>
                        <a:t>SOC Code</a:t>
                      </a:r>
                    </a:p>
                  </a:txBody>
                  <a:tcPr/>
                </a:tc>
                <a:tc>
                  <a:txBody>
                    <a:bodyPr/>
                    <a:lstStyle/>
                    <a:p>
                      <a:pPr algn="ctr"/>
                      <a:r>
                        <a:rPr lang="en-US" b="1" dirty="0">
                          <a:latin typeface="Calibri" panose="020F0502020204030204" pitchFamily="34" charset="0"/>
                        </a:rPr>
                        <a:t>Occupation</a:t>
                      </a:r>
                    </a:p>
                  </a:txBody>
                  <a:tcPr/>
                </a:tc>
                <a:tc>
                  <a:txBody>
                    <a:bodyPr/>
                    <a:lstStyle/>
                    <a:p>
                      <a:pPr algn="ctr"/>
                      <a:r>
                        <a:rPr lang="en-US" b="1" dirty="0">
                          <a:latin typeface="Calibri" panose="020F0502020204030204" pitchFamily="34" charset="0"/>
                        </a:rPr>
                        <a:t>Probability</a:t>
                      </a:r>
                    </a:p>
                  </a:txBody>
                  <a:tcPr/>
                </a:tc>
                <a:tc>
                  <a:txBody>
                    <a:bodyPr/>
                    <a:lstStyle/>
                    <a:p>
                      <a:pPr algn="ctr"/>
                      <a:r>
                        <a:rPr lang="en-US" b="1" dirty="0">
                          <a:latin typeface="Calibri" panose="020F0502020204030204" pitchFamily="34" charset="0"/>
                        </a:rPr>
                        <a:t>Employment</a:t>
                      </a:r>
                    </a:p>
                  </a:txBody>
                  <a:tcPr/>
                </a:tc>
                <a:tc>
                  <a:txBody>
                    <a:bodyPr/>
                    <a:lstStyle/>
                    <a:p>
                      <a:pPr algn="ctr"/>
                      <a:r>
                        <a:rPr lang="en-US" b="1" dirty="0">
                          <a:latin typeface="Calibri" panose="020F0502020204030204" pitchFamily="34" charset="0"/>
                        </a:rPr>
                        <a:t>Expected Value</a:t>
                      </a:r>
                    </a:p>
                  </a:txBody>
                  <a:tcPr/>
                </a:tc>
                <a:extLst>
                  <a:ext uri="{0D108BD9-81ED-4DB2-BD59-A6C34878D82A}">
                    <a16:rowId xmlns:a16="http://schemas.microsoft.com/office/drawing/2014/main" val="788045344"/>
                  </a:ext>
                </a:extLst>
              </a:tr>
              <a:tr h="654576">
                <a:tc>
                  <a:txBody>
                    <a:bodyPr/>
                    <a:lstStyle/>
                    <a:p>
                      <a:pPr algn="ctr"/>
                      <a:r>
                        <a:rPr lang="en-US" dirty="0">
                          <a:latin typeface="Calibri" panose="020F0502020204030204" pitchFamily="34" charset="0"/>
                        </a:rPr>
                        <a:t>13-2051</a:t>
                      </a:r>
                    </a:p>
                  </a:txBody>
                  <a:tcPr/>
                </a:tc>
                <a:tc>
                  <a:txBody>
                    <a:bodyPr/>
                    <a:lstStyle/>
                    <a:p>
                      <a:pPr algn="ctr"/>
                      <a:r>
                        <a:rPr lang="en-US" dirty="0">
                          <a:latin typeface="Calibri" panose="020F0502020204030204" pitchFamily="34" charset="0"/>
                        </a:rPr>
                        <a:t>Financial Analysts</a:t>
                      </a:r>
                    </a:p>
                  </a:txBody>
                  <a:tcPr/>
                </a:tc>
                <a:tc>
                  <a:txBody>
                    <a:bodyPr/>
                    <a:lstStyle/>
                    <a:p>
                      <a:pPr algn="ctr"/>
                      <a:r>
                        <a:rPr lang="en-US" dirty="0">
                          <a:latin typeface="Calibri" panose="020F0502020204030204" pitchFamily="34" charset="0"/>
                        </a:rPr>
                        <a:t>0.23</a:t>
                      </a:r>
                    </a:p>
                  </a:txBody>
                  <a:tcPr/>
                </a:tc>
                <a:tc>
                  <a:txBody>
                    <a:bodyPr/>
                    <a:lstStyle/>
                    <a:p>
                      <a:pPr algn="ctr"/>
                      <a:r>
                        <a:rPr lang="en-US" dirty="0">
                          <a:latin typeface="Calibri" panose="020F0502020204030204" pitchFamily="34" charset="0"/>
                        </a:rPr>
                        <a:t>4,280</a:t>
                      </a:r>
                    </a:p>
                  </a:txBody>
                  <a:tcPr/>
                </a:tc>
                <a:tc>
                  <a:txBody>
                    <a:bodyPr/>
                    <a:lstStyle/>
                    <a:p>
                      <a:pPr algn="ctr"/>
                      <a:r>
                        <a:rPr lang="en-US" dirty="0">
                          <a:latin typeface="Calibri" panose="020F0502020204030204" pitchFamily="34" charset="0"/>
                        </a:rPr>
                        <a:t>984.4</a:t>
                      </a:r>
                    </a:p>
                  </a:txBody>
                  <a:tcPr/>
                </a:tc>
                <a:extLst>
                  <a:ext uri="{0D108BD9-81ED-4DB2-BD59-A6C34878D82A}">
                    <a16:rowId xmlns:a16="http://schemas.microsoft.com/office/drawing/2014/main" val="826311848"/>
                  </a:ext>
                </a:extLst>
              </a:tr>
            </a:tbl>
          </a:graphicData>
        </a:graphic>
      </p:graphicFrame>
    </p:spTree>
    <p:extLst>
      <p:ext uri="{BB962C8B-B14F-4D97-AF65-F5344CB8AC3E}">
        <p14:creationId xmlns:p14="http://schemas.microsoft.com/office/powerpoint/2010/main" val="69912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0040-119D-435C-8293-8C73B2DE0380}"/>
              </a:ext>
            </a:extLst>
          </p:cNvPr>
          <p:cNvSpPr>
            <a:spLocks noGrp="1"/>
          </p:cNvSpPr>
          <p:nvPr>
            <p:ph type="title"/>
          </p:nvPr>
        </p:nvSpPr>
        <p:spPr>
          <a:xfrm>
            <a:off x="152400" y="73152"/>
            <a:ext cx="7543800" cy="1005840"/>
          </a:xfrm>
        </p:spPr>
        <p:txBody>
          <a:bodyPr anchor="t" anchorCtr="0"/>
          <a:lstStyle/>
          <a:p>
            <a:r>
              <a:rPr lang="en-US" dirty="0"/>
              <a:t>Methodology cont’d</a:t>
            </a:r>
          </a:p>
        </p:txBody>
      </p:sp>
      <p:sp>
        <p:nvSpPr>
          <p:cNvPr id="3" name="Content Placeholder 2">
            <a:extLst>
              <a:ext uri="{FF2B5EF4-FFF2-40B4-BE49-F238E27FC236}">
                <a16:creationId xmlns:a16="http://schemas.microsoft.com/office/drawing/2014/main" id="{51A96D38-5B45-449A-BBFD-4D20DDC555AC}"/>
              </a:ext>
            </a:extLst>
          </p:cNvPr>
          <p:cNvSpPr>
            <a:spLocks noGrp="1"/>
          </p:cNvSpPr>
          <p:nvPr>
            <p:ph idx="1"/>
          </p:nvPr>
        </p:nvSpPr>
        <p:spPr/>
        <p:txBody>
          <a:bodyPr/>
          <a:lstStyle/>
          <a:p>
            <a:r>
              <a:rPr lang="en-US" sz="2800" dirty="0">
                <a:latin typeface="Calibri" panose="020F0502020204030204" pitchFamily="34" charset="0"/>
              </a:rPr>
              <a:t>Within each group, the sum of the expected values was divided by total employment to generate the </a:t>
            </a:r>
            <a:r>
              <a:rPr lang="en-US" sz="2800" u="sng" dirty="0">
                <a:latin typeface="Calibri" panose="020F0502020204030204" pitchFamily="34" charset="0"/>
              </a:rPr>
              <a:t>propensity for automation</a:t>
            </a:r>
          </a:p>
          <a:p>
            <a:r>
              <a:rPr lang="en-US" sz="2800" dirty="0">
                <a:latin typeface="Calibri" panose="020F0502020204030204" pitchFamily="34" charset="0"/>
              </a:rPr>
              <a:t>Propensity = 6,701.2 / 14,410 = </a:t>
            </a:r>
            <a:r>
              <a:rPr lang="en-US" sz="2800" b="1" dirty="0">
                <a:latin typeface="Calibri" panose="020F0502020204030204" pitchFamily="34" charset="0"/>
              </a:rPr>
              <a:t>46.5%</a:t>
            </a:r>
          </a:p>
          <a:p>
            <a:pPr lvl="1"/>
            <a:endParaRPr lang="en-US" dirty="0">
              <a:latin typeface="Calibri" panose="020F0502020204030204" pitchFamily="34" charset="0"/>
            </a:endParaRPr>
          </a:p>
        </p:txBody>
      </p:sp>
      <p:graphicFrame>
        <p:nvGraphicFramePr>
          <p:cNvPr id="4" name="Table 3">
            <a:extLst>
              <a:ext uri="{FF2B5EF4-FFF2-40B4-BE49-F238E27FC236}">
                <a16:creationId xmlns:a16="http://schemas.microsoft.com/office/drawing/2014/main" id="{8B0D59E2-BFB5-4A89-942C-DE90004141B6}"/>
              </a:ext>
            </a:extLst>
          </p:cNvPr>
          <p:cNvGraphicFramePr>
            <a:graphicFrameLocks noGrp="1"/>
          </p:cNvGraphicFramePr>
          <p:nvPr>
            <p:extLst>
              <p:ext uri="{D42A27DB-BD31-4B8C-83A1-F6EECF244321}">
                <p14:modId xmlns:p14="http://schemas.microsoft.com/office/powerpoint/2010/main" val="958515518"/>
              </p:ext>
            </p:extLst>
          </p:nvPr>
        </p:nvGraphicFramePr>
        <p:xfrm>
          <a:off x="114300" y="3668707"/>
          <a:ext cx="8915400" cy="3150131"/>
        </p:xfrm>
        <a:graphic>
          <a:graphicData uri="http://schemas.openxmlformats.org/drawingml/2006/table">
            <a:tbl>
              <a:tblPr firstRow="1" bandRow="1">
                <a:tableStyleId>{5940675A-B579-460E-94D1-54222C63F5DA}</a:tableStyleId>
              </a:tblPr>
              <a:tblGrid>
                <a:gridCol w="1783080">
                  <a:extLst>
                    <a:ext uri="{9D8B030D-6E8A-4147-A177-3AD203B41FA5}">
                      <a16:colId xmlns:a16="http://schemas.microsoft.com/office/drawing/2014/main" val="996808513"/>
                    </a:ext>
                  </a:extLst>
                </a:gridCol>
                <a:gridCol w="1783080">
                  <a:extLst>
                    <a:ext uri="{9D8B030D-6E8A-4147-A177-3AD203B41FA5}">
                      <a16:colId xmlns:a16="http://schemas.microsoft.com/office/drawing/2014/main" val="952565917"/>
                    </a:ext>
                  </a:extLst>
                </a:gridCol>
                <a:gridCol w="1783080">
                  <a:extLst>
                    <a:ext uri="{9D8B030D-6E8A-4147-A177-3AD203B41FA5}">
                      <a16:colId xmlns:a16="http://schemas.microsoft.com/office/drawing/2014/main" val="875061086"/>
                    </a:ext>
                  </a:extLst>
                </a:gridCol>
                <a:gridCol w="1783080">
                  <a:extLst>
                    <a:ext uri="{9D8B030D-6E8A-4147-A177-3AD203B41FA5}">
                      <a16:colId xmlns:a16="http://schemas.microsoft.com/office/drawing/2014/main" val="656580526"/>
                    </a:ext>
                  </a:extLst>
                </a:gridCol>
                <a:gridCol w="1783080">
                  <a:extLst>
                    <a:ext uri="{9D8B030D-6E8A-4147-A177-3AD203B41FA5}">
                      <a16:colId xmlns:a16="http://schemas.microsoft.com/office/drawing/2014/main" val="2533013517"/>
                    </a:ext>
                  </a:extLst>
                </a:gridCol>
              </a:tblGrid>
              <a:tr h="569584">
                <a:tc>
                  <a:txBody>
                    <a:bodyPr/>
                    <a:lstStyle/>
                    <a:p>
                      <a:pPr algn="ctr"/>
                      <a:r>
                        <a:rPr lang="en-US" sz="1400" b="1" i="0" dirty="0">
                          <a:latin typeface="Calibri" panose="020F0502020204030204" pitchFamily="34" charset="0"/>
                        </a:rPr>
                        <a:t>SOC Code</a:t>
                      </a:r>
                    </a:p>
                    <a:p>
                      <a:pPr algn="ctr"/>
                      <a:endParaRPr lang="en-US" sz="1400" b="1" i="0" dirty="0">
                        <a:latin typeface="Calibri" panose="020F0502020204030204" pitchFamily="34" charset="0"/>
                      </a:endParaRPr>
                    </a:p>
                  </a:txBody>
                  <a:tcPr/>
                </a:tc>
                <a:tc>
                  <a:txBody>
                    <a:bodyPr/>
                    <a:lstStyle/>
                    <a:p>
                      <a:pPr algn="ctr"/>
                      <a:r>
                        <a:rPr lang="en-US" sz="1400" b="1" dirty="0">
                          <a:latin typeface="Calibri" panose="020F0502020204030204" pitchFamily="34" charset="0"/>
                        </a:rPr>
                        <a:t>Occupation</a:t>
                      </a:r>
                    </a:p>
                  </a:txBody>
                  <a:tcPr/>
                </a:tc>
                <a:tc>
                  <a:txBody>
                    <a:bodyPr/>
                    <a:lstStyle/>
                    <a:p>
                      <a:pPr algn="ctr"/>
                      <a:r>
                        <a:rPr lang="en-US" sz="1400" b="1" dirty="0">
                          <a:latin typeface="Calibri" panose="020F0502020204030204" pitchFamily="34" charset="0"/>
                        </a:rPr>
                        <a:t>Probability</a:t>
                      </a:r>
                    </a:p>
                  </a:txBody>
                  <a:tcPr/>
                </a:tc>
                <a:tc>
                  <a:txBody>
                    <a:bodyPr/>
                    <a:lstStyle/>
                    <a:p>
                      <a:pPr algn="ctr"/>
                      <a:r>
                        <a:rPr lang="en-US" sz="1400" b="1" dirty="0">
                          <a:latin typeface="Calibri" panose="020F0502020204030204" pitchFamily="34" charset="0"/>
                        </a:rPr>
                        <a:t>Employment</a:t>
                      </a:r>
                    </a:p>
                  </a:txBody>
                  <a:tcPr/>
                </a:tc>
                <a:tc>
                  <a:txBody>
                    <a:bodyPr/>
                    <a:lstStyle/>
                    <a:p>
                      <a:pPr algn="ctr"/>
                      <a:r>
                        <a:rPr lang="en-US" sz="1400" b="1" dirty="0">
                          <a:latin typeface="Calibri" panose="020F0502020204030204" pitchFamily="34" charset="0"/>
                        </a:rPr>
                        <a:t>Expected Value</a:t>
                      </a:r>
                    </a:p>
                  </a:txBody>
                  <a:tcPr/>
                </a:tc>
                <a:extLst>
                  <a:ext uri="{0D108BD9-81ED-4DB2-BD59-A6C34878D82A}">
                    <a16:rowId xmlns:a16="http://schemas.microsoft.com/office/drawing/2014/main" val="587028068"/>
                  </a:ext>
                </a:extLst>
              </a:tr>
              <a:tr h="339592">
                <a:tc>
                  <a:txBody>
                    <a:bodyPr/>
                    <a:lstStyle/>
                    <a:p>
                      <a:pPr algn="ctr"/>
                      <a:r>
                        <a:rPr lang="en-US" sz="1400" dirty="0">
                          <a:latin typeface="Calibri" panose="020F0502020204030204" pitchFamily="34" charset="0"/>
                        </a:rPr>
                        <a:t>31-1011</a:t>
                      </a:r>
                    </a:p>
                  </a:txBody>
                  <a:tcPr/>
                </a:tc>
                <a:tc>
                  <a:txBody>
                    <a:bodyPr/>
                    <a:lstStyle/>
                    <a:p>
                      <a:pPr algn="ctr"/>
                      <a:r>
                        <a:rPr lang="en-US" sz="1400" dirty="0">
                          <a:latin typeface="Calibri" panose="020F0502020204030204" pitchFamily="34" charset="0"/>
                        </a:rPr>
                        <a:t>Home Health Aides</a:t>
                      </a:r>
                    </a:p>
                  </a:txBody>
                  <a:tcPr/>
                </a:tc>
                <a:tc>
                  <a:txBody>
                    <a:bodyPr/>
                    <a:lstStyle/>
                    <a:p>
                      <a:pPr algn="ctr"/>
                      <a:r>
                        <a:rPr lang="en-US" sz="1400" dirty="0">
                          <a:latin typeface="Calibri" panose="020F0502020204030204" pitchFamily="34" charset="0"/>
                        </a:rPr>
                        <a:t>0.39</a:t>
                      </a:r>
                    </a:p>
                  </a:txBody>
                  <a:tcPr/>
                </a:tc>
                <a:tc>
                  <a:txBody>
                    <a:bodyPr/>
                    <a:lstStyle/>
                    <a:p>
                      <a:pPr algn="ctr"/>
                      <a:r>
                        <a:rPr lang="en-US" sz="1400" dirty="0">
                          <a:latin typeface="Calibri" panose="020F0502020204030204" pitchFamily="34" charset="0"/>
                        </a:rPr>
                        <a:t>4,750</a:t>
                      </a:r>
                    </a:p>
                  </a:txBody>
                  <a:tcPr/>
                </a:tc>
                <a:tc>
                  <a:txBody>
                    <a:bodyPr/>
                    <a:lstStyle/>
                    <a:p>
                      <a:pPr algn="ctr"/>
                      <a:r>
                        <a:rPr lang="en-US" sz="1400" dirty="0">
                          <a:latin typeface="Calibri" panose="020F0502020204030204" pitchFamily="34" charset="0"/>
                        </a:rPr>
                        <a:t>1,852.5</a:t>
                      </a:r>
                    </a:p>
                  </a:txBody>
                  <a:tcPr/>
                </a:tc>
                <a:extLst>
                  <a:ext uri="{0D108BD9-81ED-4DB2-BD59-A6C34878D82A}">
                    <a16:rowId xmlns:a16="http://schemas.microsoft.com/office/drawing/2014/main" val="3108303056"/>
                  </a:ext>
                </a:extLst>
              </a:tr>
              <a:tr h="595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31-2021</a:t>
                      </a:r>
                    </a:p>
                  </a:txBody>
                  <a:tcPr/>
                </a:tc>
                <a:tc>
                  <a:txBody>
                    <a:bodyPr/>
                    <a:lstStyle/>
                    <a:p>
                      <a:pPr algn="ctr"/>
                      <a:r>
                        <a:rPr lang="en-US" sz="1400" dirty="0">
                          <a:latin typeface="Calibri" panose="020F0502020204030204" pitchFamily="34" charset="0"/>
                        </a:rPr>
                        <a:t>Physical Therapist Assistants</a:t>
                      </a:r>
                    </a:p>
                  </a:txBody>
                  <a:tcPr/>
                </a:tc>
                <a:tc>
                  <a:txBody>
                    <a:bodyPr/>
                    <a:lstStyle/>
                    <a:p>
                      <a:pPr algn="ctr"/>
                      <a:r>
                        <a:rPr lang="en-US" sz="1400" dirty="0">
                          <a:latin typeface="Calibri" panose="020F0502020204030204" pitchFamily="34" charset="0"/>
                        </a:rPr>
                        <a:t>0.018</a:t>
                      </a:r>
                    </a:p>
                  </a:txBody>
                  <a:tcPr/>
                </a:tc>
                <a:tc>
                  <a:txBody>
                    <a:bodyPr/>
                    <a:lstStyle/>
                    <a:p>
                      <a:pPr algn="ctr"/>
                      <a:r>
                        <a:rPr lang="en-US" sz="1400" dirty="0">
                          <a:latin typeface="Calibri" panose="020F0502020204030204" pitchFamily="34" charset="0"/>
                        </a:rPr>
                        <a:t>1,640</a:t>
                      </a:r>
                    </a:p>
                  </a:txBody>
                  <a:tcPr/>
                </a:tc>
                <a:tc>
                  <a:txBody>
                    <a:bodyPr/>
                    <a:lstStyle/>
                    <a:p>
                      <a:pPr algn="ctr"/>
                      <a:r>
                        <a:rPr lang="en-US" sz="1400" dirty="0">
                          <a:latin typeface="Calibri" panose="020F0502020204030204" pitchFamily="34" charset="0"/>
                        </a:rPr>
                        <a:t>29.5</a:t>
                      </a:r>
                    </a:p>
                  </a:txBody>
                  <a:tcPr/>
                </a:tc>
                <a:extLst>
                  <a:ext uri="{0D108BD9-81ED-4DB2-BD59-A6C34878D82A}">
                    <a16:rowId xmlns:a16="http://schemas.microsoft.com/office/drawing/2014/main" val="2877699025"/>
                  </a:ext>
                </a:extLst>
              </a:tr>
              <a:tr h="350149">
                <a:tc>
                  <a:txBody>
                    <a:bodyPr/>
                    <a:lstStyle/>
                    <a:p>
                      <a:pPr algn="ctr"/>
                      <a:r>
                        <a:rPr lang="en-US" sz="1400" dirty="0">
                          <a:latin typeface="Calibri" panose="020F0502020204030204" pitchFamily="34" charset="0"/>
                        </a:rPr>
                        <a:t>31-9091</a:t>
                      </a:r>
                    </a:p>
                  </a:txBody>
                  <a:tcPr/>
                </a:tc>
                <a:tc>
                  <a:txBody>
                    <a:bodyPr/>
                    <a:lstStyle/>
                    <a:p>
                      <a:pPr algn="ctr"/>
                      <a:r>
                        <a:rPr lang="en-US" sz="1400" dirty="0">
                          <a:latin typeface="Calibri" panose="020F0502020204030204" pitchFamily="34" charset="0"/>
                        </a:rPr>
                        <a:t>Dental Assistants</a:t>
                      </a:r>
                    </a:p>
                  </a:txBody>
                  <a:tcPr/>
                </a:tc>
                <a:tc>
                  <a:txBody>
                    <a:bodyPr/>
                    <a:lstStyle/>
                    <a:p>
                      <a:pPr algn="ctr"/>
                      <a:r>
                        <a:rPr lang="en-US" sz="1400" dirty="0">
                          <a:latin typeface="Calibri" panose="020F0502020204030204" pitchFamily="34" charset="0"/>
                        </a:rPr>
                        <a:t>0.51</a:t>
                      </a:r>
                    </a:p>
                  </a:txBody>
                  <a:tcPr/>
                </a:tc>
                <a:tc>
                  <a:txBody>
                    <a:bodyPr/>
                    <a:lstStyle/>
                    <a:p>
                      <a:pPr algn="ctr"/>
                      <a:r>
                        <a:rPr lang="en-US" sz="1400" dirty="0">
                          <a:latin typeface="Calibri" panose="020F0502020204030204" pitchFamily="34" charset="0"/>
                        </a:rPr>
                        <a:t>5,860</a:t>
                      </a:r>
                    </a:p>
                  </a:txBody>
                  <a:tcPr/>
                </a:tc>
                <a:tc>
                  <a:txBody>
                    <a:bodyPr/>
                    <a:lstStyle/>
                    <a:p>
                      <a:pPr algn="ctr"/>
                      <a:r>
                        <a:rPr lang="en-US" sz="1400" dirty="0">
                          <a:latin typeface="Calibri" panose="020F0502020204030204" pitchFamily="34" charset="0"/>
                        </a:rPr>
                        <a:t>2,988.6</a:t>
                      </a:r>
                    </a:p>
                  </a:txBody>
                  <a:tcPr/>
                </a:tc>
                <a:extLst>
                  <a:ext uri="{0D108BD9-81ED-4DB2-BD59-A6C34878D82A}">
                    <a16:rowId xmlns:a16="http://schemas.microsoft.com/office/drawing/2014/main" val="224245207"/>
                  </a:ext>
                </a:extLst>
              </a:tr>
              <a:tr h="595254">
                <a:tc>
                  <a:txBody>
                    <a:bodyPr/>
                    <a:lstStyle/>
                    <a:p>
                      <a:pPr algn="ctr"/>
                      <a:r>
                        <a:rPr lang="en-US" sz="1400" dirty="0">
                          <a:latin typeface="Calibri" panose="020F0502020204030204" pitchFamily="34" charset="0"/>
                        </a:rPr>
                        <a:t>31-9094</a:t>
                      </a:r>
                    </a:p>
                  </a:txBody>
                  <a:tcPr/>
                </a:tc>
                <a:tc>
                  <a:txBody>
                    <a:bodyPr/>
                    <a:lstStyle/>
                    <a:p>
                      <a:pPr algn="ctr"/>
                      <a:r>
                        <a:rPr lang="en-US" sz="1400" dirty="0">
                          <a:latin typeface="Calibri" panose="020F0502020204030204" pitchFamily="34" charset="0"/>
                        </a:rPr>
                        <a:t>Medical Transcriptionists</a:t>
                      </a:r>
                    </a:p>
                  </a:txBody>
                  <a:tcPr/>
                </a:tc>
                <a:tc>
                  <a:txBody>
                    <a:bodyPr/>
                    <a:lstStyle/>
                    <a:p>
                      <a:pPr algn="ctr"/>
                      <a:r>
                        <a:rPr lang="en-US" sz="1400" dirty="0">
                          <a:latin typeface="Calibri" panose="020F0502020204030204" pitchFamily="34" charset="0"/>
                        </a:rPr>
                        <a:t>0.89</a:t>
                      </a:r>
                    </a:p>
                  </a:txBody>
                  <a:tcPr/>
                </a:tc>
                <a:tc>
                  <a:txBody>
                    <a:bodyPr/>
                    <a:lstStyle/>
                    <a:p>
                      <a:pPr algn="ctr"/>
                      <a:r>
                        <a:rPr lang="en-US" sz="1400" dirty="0">
                          <a:latin typeface="Calibri" panose="020F0502020204030204" pitchFamily="34" charset="0"/>
                        </a:rPr>
                        <a:t>1,620</a:t>
                      </a:r>
                    </a:p>
                  </a:txBody>
                  <a:tcPr/>
                </a:tc>
                <a:tc>
                  <a:txBody>
                    <a:bodyPr/>
                    <a:lstStyle/>
                    <a:p>
                      <a:pPr algn="ctr"/>
                      <a:r>
                        <a:rPr lang="en-US" sz="1400" dirty="0">
                          <a:latin typeface="Calibri" panose="020F0502020204030204" pitchFamily="34" charset="0"/>
                        </a:rPr>
                        <a:t>1,441.8</a:t>
                      </a:r>
                    </a:p>
                  </a:txBody>
                  <a:tcPr/>
                </a:tc>
                <a:extLst>
                  <a:ext uri="{0D108BD9-81ED-4DB2-BD59-A6C34878D82A}">
                    <a16:rowId xmlns:a16="http://schemas.microsoft.com/office/drawing/2014/main" val="107375297"/>
                  </a:ext>
                </a:extLst>
              </a:tr>
              <a:tr h="350149">
                <a:tc>
                  <a:txBody>
                    <a:bodyPr/>
                    <a:lstStyle/>
                    <a:p>
                      <a:pPr algn="ctr"/>
                      <a:r>
                        <a:rPr lang="en-US" sz="1400" dirty="0">
                          <a:latin typeface="Calibri" panose="020F0502020204030204" pitchFamily="34" charset="0"/>
                        </a:rPr>
                        <a:t>31-9095</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Pharmacy Aides</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0.72</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540</a:t>
                      </a:r>
                    </a:p>
                  </a:txBody>
                  <a:tcPr/>
                </a:tc>
                <a:tc>
                  <a:txBody>
                    <a:bodyPr/>
                    <a:lstStyle/>
                    <a:p>
                      <a:pPr algn="ctr"/>
                      <a:r>
                        <a:rPr lang="en-US" sz="1400" dirty="0">
                          <a:latin typeface="Calibri" panose="020F0502020204030204" pitchFamily="34" charset="0"/>
                        </a:rPr>
                        <a:t>388.8</a:t>
                      </a:r>
                    </a:p>
                  </a:txBody>
                  <a:tcPr/>
                </a:tc>
                <a:extLst>
                  <a:ext uri="{0D108BD9-81ED-4DB2-BD59-A6C34878D82A}">
                    <a16:rowId xmlns:a16="http://schemas.microsoft.com/office/drawing/2014/main" val="69900885"/>
                  </a:ext>
                </a:extLst>
              </a:tr>
              <a:tr h="350149">
                <a:tc>
                  <a:txBody>
                    <a:bodyPr/>
                    <a:lstStyle/>
                    <a:p>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b="1" dirty="0">
                          <a:latin typeface="Calibri" panose="020F050202020403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14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b="1" dirty="0">
                          <a:latin typeface="Calibri" panose="020F0502020204030204" pitchFamily="34" charset="0"/>
                        </a:rPr>
                        <a:t>14,410</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400" b="1" dirty="0">
                          <a:latin typeface="Calibri" panose="020F0502020204030204" pitchFamily="34" charset="0"/>
                        </a:rPr>
                        <a:t>6,701.2</a:t>
                      </a:r>
                    </a:p>
                  </a:txBody>
                  <a:tcPr>
                    <a:solidFill>
                      <a:srgbClr val="FFFF00"/>
                    </a:solidFill>
                  </a:tcPr>
                </a:tc>
                <a:extLst>
                  <a:ext uri="{0D108BD9-81ED-4DB2-BD59-A6C34878D82A}">
                    <a16:rowId xmlns:a16="http://schemas.microsoft.com/office/drawing/2014/main" val="2195815983"/>
                  </a:ext>
                </a:extLst>
              </a:tr>
            </a:tbl>
          </a:graphicData>
        </a:graphic>
      </p:graphicFrame>
    </p:spTree>
    <p:extLst>
      <p:ext uri="{BB962C8B-B14F-4D97-AF65-F5344CB8AC3E}">
        <p14:creationId xmlns:p14="http://schemas.microsoft.com/office/powerpoint/2010/main" val="305787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3A8A-A75D-428B-B15F-4800826D1CB0}"/>
              </a:ext>
            </a:extLst>
          </p:cNvPr>
          <p:cNvSpPr>
            <a:spLocks noGrp="1"/>
          </p:cNvSpPr>
          <p:nvPr>
            <p:ph type="title"/>
          </p:nvPr>
        </p:nvSpPr>
        <p:spPr>
          <a:xfrm>
            <a:off x="155448" y="76200"/>
            <a:ext cx="7543800" cy="1005840"/>
          </a:xfrm>
        </p:spPr>
        <p:txBody>
          <a:bodyPr anchor="t" anchorCtr="0">
            <a:noAutofit/>
          </a:bodyPr>
          <a:lstStyle/>
          <a:p>
            <a:r>
              <a:rPr lang="en-US" dirty="0"/>
              <a:t>Propensity for Automation by Occupational Group</a:t>
            </a:r>
          </a:p>
        </p:txBody>
      </p:sp>
      <p:graphicFrame>
        <p:nvGraphicFramePr>
          <p:cNvPr id="4" name="Content Placeholder 3">
            <a:extLst>
              <a:ext uri="{FF2B5EF4-FFF2-40B4-BE49-F238E27FC236}">
                <a16:creationId xmlns:a16="http://schemas.microsoft.com/office/drawing/2014/main" id="{B64F285A-B0A9-4F16-AD42-7444C9A392D2}"/>
              </a:ext>
            </a:extLst>
          </p:cNvPr>
          <p:cNvGraphicFramePr>
            <a:graphicFrameLocks noGrp="1"/>
          </p:cNvGraphicFramePr>
          <p:nvPr>
            <p:ph idx="1"/>
            <p:extLst>
              <p:ext uri="{D42A27DB-BD31-4B8C-83A1-F6EECF244321}">
                <p14:modId xmlns:p14="http://schemas.microsoft.com/office/powerpoint/2010/main" val="1303547398"/>
              </p:ext>
            </p:extLst>
          </p:nvPr>
        </p:nvGraphicFramePr>
        <p:xfrm>
          <a:off x="0" y="12192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221AAE61-A986-4C8B-B5BC-2DAB21C54B6A}"/>
              </a:ext>
            </a:extLst>
          </p:cNvPr>
          <p:cNvSpPr txBox="1">
            <a:spLocks noChangeArrowheads="1"/>
          </p:cNvSpPr>
          <p:nvPr/>
        </p:nvSpPr>
        <p:spPr bwMode="auto">
          <a:xfrm>
            <a:off x="149225" y="6288088"/>
            <a:ext cx="9223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solidFill>
                  <a:srgbClr val="333333"/>
                </a:solidFill>
                <a:latin typeface="Calibri" panose="020F0502020204030204" pitchFamily="34" charset="0"/>
              </a:rPr>
              <a:t>Source</a:t>
            </a:r>
            <a:r>
              <a:rPr lang="en-US" altLang="en-US" sz="1000" dirty="0">
                <a:solidFill>
                  <a:srgbClr val="333333"/>
                </a:solidFill>
                <a:latin typeface="Calibri" panose="020F0502020204030204" pitchFamily="34" charset="0"/>
              </a:rPr>
              <a:t>: The Future of Employment: How Susceptible are Jobs to </a:t>
            </a:r>
            <a:r>
              <a:rPr lang="en-US" altLang="en-US" sz="1000" dirty="0" err="1">
                <a:solidFill>
                  <a:srgbClr val="333333"/>
                </a:solidFill>
                <a:latin typeface="Calibri" panose="020F0502020204030204" pitchFamily="34" charset="0"/>
              </a:rPr>
              <a:t>Computerisation</a:t>
            </a:r>
            <a:r>
              <a:rPr lang="en-US" altLang="en-US" sz="1000" dirty="0">
                <a:solidFill>
                  <a:srgbClr val="333333"/>
                </a:solidFill>
                <a:latin typeface="Calibri" panose="020F0502020204030204" pitchFamily="34" charset="0"/>
              </a:rPr>
              <a:t>, C.B. Frey and M.A. Osborne, September 17, 2013, </a:t>
            </a:r>
          </a:p>
          <a:p>
            <a:pPr eaLnBrk="1" hangingPunct="1"/>
            <a:r>
              <a:rPr lang="en-US" altLang="en-US" sz="1000" dirty="0">
                <a:solidFill>
                  <a:srgbClr val="333333"/>
                </a:solidFill>
                <a:latin typeface="Calibri" panose="020F0502020204030204" pitchFamily="34" charset="0"/>
              </a:rPr>
              <a:t>Oxford Martin School, University of Oxford;  OES.  </a:t>
            </a:r>
          </a:p>
        </p:txBody>
      </p:sp>
    </p:spTree>
    <p:extLst>
      <p:ext uri="{BB962C8B-B14F-4D97-AF65-F5344CB8AC3E}">
        <p14:creationId xmlns:p14="http://schemas.microsoft.com/office/powerpoint/2010/main" val="199118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D5BA-5634-4C15-A8EC-934A42343F94}"/>
              </a:ext>
            </a:extLst>
          </p:cNvPr>
          <p:cNvSpPr>
            <a:spLocks noGrp="1"/>
          </p:cNvSpPr>
          <p:nvPr>
            <p:ph type="title"/>
          </p:nvPr>
        </p:nvSpPr>
        <p:spPr>
          <a:xfrm>
            <a:off x="152400" y="73152"/>
            <a:ext cx="7543800" cy="1005840"/>
          </a:xfrm>
        </p:spPr>
        <p:txBody>
          <a:bodyPr anchor="t" anchorCtr="0"/>
          <a:lstStyle/>
          <a:p>
            <a:r>
              <a:rPr lang="en-US" dirty="0"/>
              <a:t>Propensity for Automation by Region</a:t>
            </a:r>
          </a:p>
        </p:txBody>
      </p:sp>
      <p:sp>
        <p:nvSpPr>
          <p:cNvPr id="5" name="TextBox 2">
            <a:extLst>
              <a:ext uri="{FF2B5EF4-FFF2-40B4-BE49-F238E27FC236}">
                <a16:creationId xmlns:a16="http://schemas.microsoft.com/office/drawing/2014/main" id="{45C3FD2F-5A52-4024-8436-C04C482466BD}"/>
              </a:ext>
            </a:extLst>
          </p:cNvPr>
          <p:cNvSpPr txBox="1">
            <a:spLocks noChangeArrowheads="1"/>
          </p:cNvSpPr>
          <p:nvPr/>
        </p:nvSpPr>
        <p:spPr bwMode="auto">
          <a:xfrm>
            <a:off x="149225" y="6288088"/>
            <a:ext cx="9223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solidFill>
                  <a:srgbClr val="333333"/>
                </a:solidFill>
                <a:latin typeface="Calibri" panose="020F0502020204030204" pitchFamily="34" charset="0"/>
              </a:rPr>
              <a:t>Source</a:t>
            </a:r>
            <a:r>
              <a:rPr lang="en-US" altLang="en-US" sz="1000" dirty="0">
                <a:solidFill>
                  <a:srgbClr val="333333"/>
                </a:solidFill>
                <a:latin typeface="Calibri" panose="020F0502020204030204" pitchFamily="34" charset="0"/>
              </a:rPr>
              <a:t>: The Future of Employment: How Susceptible are Jobs to </a:t>
            </a:r>
            <a:r>
              <a:rPr lang="en-US" altLang="en-US" sz="1000" dirty="0" err="1">
                <a:solidFill>
                  <a:srgbClr val="333333"/>
                </a:solidFill>
                <a:latin typeface="Calibri" panose="020F0502020204030204" pitchFamily="34" charset="0"/>
              </a:rPr>
              <a:t>Computerisation</a:t>
            </a:r>
            <a:r>
              <a:rPr lang="en-US" altLang="en-US" sz="1000" dirty="0">
                <a:solidFill>
                  <a:srgbClr val="333333"/>
                </a:solidFill>
                <a:latin typeface="Calibri" panose="020F0502020204030204" pitchFamily="34" charset="0"/>
              </a:rPr>
              <a:t>, C.B. Frey and M.A. Osborne, September 17, 2013, </a:t>
            </a:r>
          </a:p>
          <a:p>
            <a:pPr eaLnBrk="1" hangingPunct="1"/>
            <a:r>
              <a:rPr lang="en-US" altLang="en-US" sz="1000" dirty="0">
                <a:solidFill>
                  <a:srgbClr val="333333"/>
                </a:solidFill>
                <a:latin typeface="Calibri" panose="020F0502020204030204" pitchFamily="34" charset="0"/>
              </a:rPr>
              <a:t>Oxford Martin School, University of Oxford;  OES.  </a:t>
            </a:r>
          </a:p>
        </p:txBody>
      </p:sp>
      <p:graphicFrame>
        <p:nvGraphicFramePr>
          <p:cNvPr id="7" name="Content Placeholder 6">
            <a:extLst>
              <a:ext uri="{FF2B5EF4-FFF2-40B4-BE49-F238E27FC236}">
                <a16:creationId xmlns:a16="http://schemas.microsoft.com/office/drawing/2014/main" id="{AF767AEF-DE92-4BE1-89F2-95890384B36A}"/>
              </a:ext>
            </a:extLst>
          </p:cNvPr>
          <p:cNvGraphicFramePr>
            <a:graphicFrameLocks noGrp="1"/>
          </p:cNvGraphicFramePr>
          <p:nvPr>
            <p:ph idx="1"/>
            <p:extLst>
              <p:ext uri="{D42A27DB-BD31-4B8C-83A1-F6EECF244321}">
                <p14:modId xmlns:p14="http://schemas.microsoft.com/office/powerpoint/2010/main" val="2449329497"/>
              </p:ext>
            </p:extLst>
          </p:nvPr>
        </p:nvGraphicFramePr>
        <p:xfrm>
          <a:off x="0" y="1219200"/>
          <a:ext cx="91440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4134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lgn="ctr" eaLnBrk="1" hangingPunct="1">
          <a:spcBef>
            <a:spcPts val="600"/>
          </a:spcBef>
          <a:spcAft>
            <a:spcPts val="600"/>
          </a:spcAft>
          <a:buFontTx/>
          <a:buNone/>
          <a:defRPr sz="2800" b="1" dirty="0" smtClean="0">
            <a:solidFill>
              <a:srgbClr val="333333"/>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1774</TotalTime>
  <Words>806</Words>
  <Application>Microsoft Office PowerPoint</Application>
  <PresentationFormat>On-screen Show (4:3)</PresentationFormat>
  <Paragraphs>133</Paragraphs>
  <Slides>13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template</vt:lpstr>
      <vt:lpstr>Examining Job Automation in Wisconsin’s Workforce</vt:lpstr>
      <vt:lpstr>Background</vt:lpstr>
      <vt:lpstr>Background cont’d</vt:lpstr>
      <vt:lpstr>Background cont’d</vt:lpstr>
      <vt:lpstr>Background cont’d</vt:lpstr>
      <vt:lpstr>Methodology</vt:lpstr>
      <vt:lpstr>Methodology cont’d</vt:lpstr>
      <vt:lpstr>Propensity for Automation by Occupational Group</vt:lpstr>
      <vt:lpstr>Propensity for Automation by Region</vt:lpstr>
      <vt:lpstr>Propensity for Automation by Typical Educational Requirements</vt:lpstr>
      <vt:lpstr>Propensity for Automation by Median Hourly Wage</vt:lpstr>
      <vt:lpstr>Takeaways</vt:lpstr>
      <vt:lpstr>Questions?</vt:lpstr>
    </vt:vector>
  </TitlesOfParts>
  <Company>DWD - 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westfgr</dc:creator>
  <cp:lastModifiedBy>Long, Ryan S - DWD</cp:lastModifiedBy>
  <cp:revision>108</cp:revision>
  <dcterms:created xsi:type="dcterms:W3CDTF">2016-11-16T23:13:03Z</dcterms:created>
  <dcterms:modified xsi:type="dcterms:W3CDTF">2019-01-24T21:56:24Z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19CC14F7-88E0-4392-A72B-CC61532E309F</vt:lpwstr>
  </property>
  <property fmtid="{D5CDD505-2E9C-101B-9397-08002B2CF9AE}" pid="3" name="ArticulatePath">
    <vt:lpwstr>Presentation1</vt:lpwstr>
  </property>
</Properties>
</file>